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44" r:id="rId2"/>
    <p:sldMasterId id="2147484358" r:id="rId3"/>
  </p:sldMasterIdLst>
  <p:notesMasterIdLst>
    <p:notesMasterId r:id="rId95"/>
  </p:notesMasterIdLst>
  <p:handoutMasterIdLst>
    <p:handoutMasterId r:id="rId96"/>
  </p:handoutMasterIdLst>
  <p:sldIdLst>
    <p:sldId id="1408" r:id="rId4"/>
    <p:sldId id="1467" r:id="rId5"/>
    <p:sldId id="1409" r:id="rId6"/>
    <p:sldId id="1410" r:id="rId7"/>
    <p:sldId id="1399" r:id="rId8"/>
    <p:sldId id="1400" r:id="rId9"/>
    <p:sldId id="1318" r:id="rId10"/>
    <p:sldId id="1372" r:id="rId11"/>
    <p:sldId id="1362" r:id="rId12"/>
    <p:sldId id="1320" r:id="rId13"/>
    <p:sldId id="1395" r:id="rId14"/>
    <p:sldId id="1375" r:id="rId15"/>
    <p:sldId id="1416" r:id="rId16"/>
    <p:sldId id="1417" r:id="rId17"/>
    <p:sldId id="1442" r:id="rId18"/>
    <p:sldId id="1452" r:id="rId19"/>
    <p:sldId id="1455" r:id="rId20"/>
    <p:sldId id="1456" r:id="rId21"/>
    <p:sldId id="1415" r:id="rId22"/>
    <p:sldId id="1412" r:id="rId23"/>
    <p:sldId id="1468" r:id="rId24"/>
    <p:sldId id="1481" r:id="rId25"/>
    <p:sldId id="1418" r:id="rId26"/>
    <p:sldId id="1459" r:id="rId27"/>
    <p:sldId id="1427" r:id="rId28"/>
    <p:sldId id="1457" r:id="rId29"/>
    <p:sldId id="1458" r:id="rId30"/>
    <p:sldId id="1443" r:id="rId31"/>
    <p:sldId id="1428" r:id="rId32"/>
    <p:sldId id="1444" r:id="rId33"/>
    <p:sldId id="1445" r:id="rId34"/>
    <p:sldId id="1460" r:id="rId35"/>
    <p:sldId id="1461" r:id="rId36"/>
    <p:sldId id="1462" r:id="rId37"/>
    <p:sldId id="1447" r:id="rId38"/>
    <p:sldId id="1463" r:id="rId39"/>
    <p:sldId id="1434" r:id="rId40"/>
    <p:sldId id="1436" r:id="rId41"/>
    <p:sldId id="1465" r:id="rId42"/>
    <p:sldId id="1431" r:id="rId43"/>
    <p:sldId id="1466" r:id="rId44"/>
    <p:sldId id="1441" r:id="rId45"/>
    <p:sldId id="1483" r:id="rId46"/>
    <p:sldId id="1488" r:id="rId47"/>
    <p:sldId id="1484" r:id="rId48"/>
    <p:sldId id="1429" r:id="rId49"/>
    <p:sldId id="1364" r:id="rId50"/>
    <p:sldId id="1490" r:id="rId51"/>
    <p:sldId id="1491" r:id="rId52"/>
    <p:sldId id="1464" r:id="rId53"/>
    <p:sldId id="1446" r:id="rId54"/>
    <p:sldId id="1482" r:id="rId55"/>
    <p:sldId id="1479" r:id="rId56"/>
    <p:sldId id="1485" r:id="rId57"/>
    <p:sldId id="1480" r:id="rId58"/>
    <p:sldId id="1486" r:id="rId59"/>
    <p:sldId id="1487" r:id="rId60"/>
    <p:sldId id="1419" r:id="rId61"/>
    <p:sldId id="1420" r:id="rId62"/>
    <p:sldId id="1421" r:id="rId63"/>
    <p:sldId id="1432" r:id="rId64"/>
    <p:sldId id="1433" r:id="rId65"/>
    <p:sldId id="1448" r:id="rId66"/>
    <p:sldId id="1449" r:id="rId67"/>
    <p:sldId id="1450" r:id="rId68"/>
    <p:sldId id="1426" r:id="rId69"/>
    <p:sldId id="1422" r:id="rId70"/>
    <p:sldId id="1493" r:id="rId71"/>
    <p:sldId id="1492" r:id="rId72"/>
    <p:sldId id="1495" r:id="rId73"/>
    <p:sldId id="1494" r:id="rId74"/>
    <p:sldId id="1451" r:id="rId75"/>
    <p:sldId id="1423" r:id="rId76"/>
    <p:sldId id="1440" r:id="rId77"/>
    <p:sldId id="1474" r:id="rId78"/>
    <p:sldId id="1471" r:id="rId79"/>
    <p:sldId id="1489" r:id="rId80"/>
    <p:sldId id="1475" r:id="rId81"/>
    <p:sldId id="1454" r:id="rId82"/>
    <p:sldId id="1424" r:id="rId83"/>
    <p:sldId id="1425" r:id="rId84"/>
    <p:sldId id="1439" r:id="rId85"/>
    <p:sldId id="1437" r:id="rId86"/>
    <p:sldId id="1438" r:id="rId87"/>
    <p:sldId id="1323" r:id="rId88"/>
    <p:sldId id="1370" r:id="rId89"/>
    <p:sldId id="1365" r:id="rId90"/>
    <p:sldId id="1324" r:id="rId91"/>
    <p:sldId id="1325" r:id="rId92"/>
    <p:sldId id="1405" r:id="rId93"/>
    <p:sldId id="1326" r:id="rId9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nite 2016 Template Light" id="{A073DAE3-B461-442F-A3D3-6642BD875E45}">
          <p14:sldIdLst>
            <p14:sldId id="1408"/>
            <p14:sldId id="1467"/>
            <p14:sldId id="1409"/>
            <p14:sldId id="1410"/>
            <p14:sldId id="1399"/>
            <p14:sldId id="1400"/>
            <p14:sldId id="1318"/>
            <p14:sldId id="1372"/>
            <p14:sldId id="1362"/>
            <p14:sldId id="1320"/>
            <p14:sldId id="1395"/>
            <p14:sldId id="1375"/>
            <p14:sldId id="1416"/>
            <p14:sldId id="1417"/>
            <p14:sldId id="1442"/>
            <p14:sldId id="1452"/>
            <p14:sldId id="1455"/>
            <p14:sldId id="1456"/>
            <p14:sldId id="1415"/>
            <p14:sldId id="1412"/>
            <p14:sldId id="1468"/>
            <p14:sldId id="1481"/>
            <p14:sldId id="1418"/>
            <p14:sldId id="1459"/>
            <p14:sldId id="1427"/>
            <p14:sldId id="1457"/>
            <p14:sldId id="1458"/>
            <p14:sldId id="1443"/>
            <p14:sldId id="1428"/>
            <p14:sldId id="1444"/>
            <p14:sldId id="1445"/>
            <p14:sldId id="1460"/>
            <p14:sldId id="1461"/>
            <p14:sldId id="1462"/>
            <p14:sldId id="1447"/>
            <p14:sldId id="1463"/>
            <p14:sldId id="1434"/>
            <p14:sldId id="1436"/>
            <p14:sldId id="1465"/>
            <p14:sldId id="1431"/>
            <p14:sldId id="1466"/>
            <p14:sldId id="1441"/>
            <p14:sldId id="1483"/>
            <p14:sldId id="1488"/>
            <p14:sldId id="1484"/>
            <p14:sldId id="1429"/>
            <p14:sldId id="1364"/>
            <p14:sldId id="1490"/>
            <p14:sldId id="1491"/>
            <p14:sldId id="1464"/>
            <p14:sldId id="1446"/>
            <p14:sldId id="1482"/>
            <p14:sldId id="1479"/>
            <p14:sldId id="1485"/>
            <p14:sldId id="1480"/>
            <p14:sldId id="1486"/>
            <p14:sldId id="1487"/>
            <p14:sldId id="1419"/>
            <p14:sldId id="1420"/>
            <p14:sldId id="1421"/>
            <p14:sldId id="1432"/>
            <p14:sldId id="1433"/>
            <p14:sldId id="1448"/>
            <p14:sldId id="1449"/>
            <p14:sldId id="1450"/>
            <p14:sldId id="1426"/>
            <p14:sldId id="1422"/>
            <p14:sldId id="1493"/>
            <p14:sldId id="1492"/>
            <p14:sldId id="1495"/>
            <p14:sldId id="1494"/>
            <p14:sldId id="1451"/>
            <p14:sldId id="1423"/>
            <p14:sldId id="1440"/>
            <p14:sldId id="1474"/>
            <p14:sldId id="1471"/>
            <p14:sldId id="1489"/>
            <p14:sldId id="1475"/>
            <p14:sldId id="1454"/>
            <p14:sldId id="1424"/>
            <p14:sldId id="1425"/>
            <p14:sldId id="1439"/>
            <p14:sldId id="1437"/>
            <p14:sldId id="1438"/>
            <p14:sldId id="1323"/>
            <p14:sldId id="1370"/>
            <p14:sldId id="1365"/>
            <p14:sldId id="1324"/>
            <p14:sldId id="1325"/>
            <p14:sldId id="1405"/>
            <p14:sldId id="13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5050"/>
    <a:srgbClr val="FFB900"/>
    <a:srgbClr val="292929"/>
    <a:srgbClr val="FFFFFF"/>
    <a:srgbClr val="BAD80A"/>
    <a:srgbClr val="A80000"/>
    <a:srgbClr val="5C2D91"/>
    <a:srgbClr val="0078D7"/>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7" autoAdjust="0"/>
    <p:restoredTop sz="96215" autoAdjust="0"/>
  </p:normalViewPr>
  <p:slideViewPr>
    <p:cSldViewPr>
      <p:cViewPr varScale="1">
        <p:scale>
          <a:sx n="108" d="100"/>
          <a:sy n="108" d="100"/>
        </p:scale>
        <p:origin x="78"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122"/>
    </p:cViewPr>
  </p:sorterViewPr>
  <p:notesViewPr>
    <p:cSldViewPr showGuides="1">
      <p:cViewPr varScale="1">
        <p:scale>
          <a:sx n="73" d="100"/>
          <a:sy n="73" d="100"/>
        </p:scale>
        <p:origin x="3174" y="5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258BE6-3075-4A96-BBED-B9A00002535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NZ"/>
        </a:p>
      </dgm:t>
    </dgm:pt>
    <dgm:pt modelId="{E125D31A-F702-47D7-92D4-C4E25BAC37F0}">
      <dgm:prSet phldrT="[Text]" custT="1"/>
      <dgm:spPr>
        <a:solidFill>
          <a:schemeClr val="accent2"/>
        </a:solidFill>
      </dgm:spPr>
      <dgm:t>
        <a:bodyPr/>
        <a:lstStyle/>
        <a:p>
          <a:r>
            <a:rPr lang="en-NZ" sz="2000" dirty="0" smtClean="0"/>
            <a:t>Overview</a:t>
          </a:r>
          <a:endParaRPr lang="en-NZ" sz="2000" dirty="0"/>
        </a:p>
      </dgm:t>
    </dgm:pt>
    <dgm:pt modelId="{0B5620A9-E2B9-450F-8C44-42F2B0B9CE08}" type="parTrans" cxnId="{688E596A-1600-4559-A3D9-408A2C6F32AE}">
      <dgm:prSet/>
      <dgm:spPr/>
      <dgm:t>
        <a:bodyPr/>
        <a:lstStyle/>
        <a:p>
          <a:endParaRPr lang="en-NZ"/>
        </a:p>
      </dgm:t>
    </dgm:pt>
    <dgm:pt modelId="{8C57BBB2-F794-45DE-925A-C1413CE44827}" type="sibTrans" cxnId="{688E596A-1600-4559-A3D9-408A2C6F32AE}">
      <dgm:prSet/>
      <dgm:spPr/>
      <dgm:t>
        <a:bodyPr/>
        <a:lstStyle/>
        <a:p>
          <a:endParaRPr lang="en-NZ" dirty="0"/>
        </a:p>
      </dgm:t>
    </dgm:pt>
    <dgm:pt modelId="{668130F4-D251-45E9-B71B-2E31C1FF04E2}">
      <dgm:prSet phldrT="[Text]" custT="1"/>
      <dgm:spPr>
        <a:solidFill>
          <a:schemeClr val="accent2"/>
        </a:solidFill>
      </dgm:spPr>
      <dgm:t>
        <a:bodyPr/>
        <a:lstStyle/>
        <a:p>
          <a:r>
            <a:rPr lang="en-NZ" sz="2000" dirty="0" smtClean="0"/>
            <a:t>AAD / ADFS</a:t>
          </a:r>
          <a:endParaRPr lang="en-NZ" sz="2000" dirty="0"/>
        </a:p>
      </dgm:t>
    </dgm:pt>
    <dgm:pt modelId="{6BBF7F66-0F09-4D54-9739-0956156311B1}" type="parTrans" cxnId="{DF624A59-B9F9-4379-83DD-0B499B661D0C}">
      <dgm:prSet/>
      <dgm:spPr/>
      <dgm:t>
        <a:bodyPr/>
        <a:lstStyle/>
        <a:p>
          <a:endParaRPr lang="en-NZ"/>
        </a:p>
      </dgm:t>
    </dgm:pt>
    <dgm:pt modelId="{64A09218-72A3-44A3-8F14-00F164294C2D}" type="sibTrans" cxnId="{DF624A59-B9F9-4379-83DD-0B499B661D0C}">
      <dgm:prSet/>
      <dgm:spPr/>
      <dgm:t>
        <a:bodyPr/>
        <a:lstStyle/>
        <a:p>
          <a:endParaRPr lang="en-NZ" dirty="0"/>
        </a:p>
      </dgm:t>
    </dgm:pt>
    <dgm:pt modelId="{5489DDE5-986E-413B-A28D-6156450B2B86}">
      <dgm:prSet phldrT="[Text]"/>
      <dgm:spPr>
        <a:solidFill>
          <a:schemeClr val="accent2"/>
        </a:solidFill>
      </dgm:spPr>
      <dgm:t>
        <a:bodyPr/>
        <a:lstStyle/>
        <a:p>
          <a:r>
            <a:rPr lang="en-NZ" dirty="0" smtClean="0"/>
            <a:t>OIDC / OAuth 2.0</a:t>
          </a:r>
          <a:endParaRPr lang="en-NZ" dirty="0"/>
        </a:p>
      </dgm:t>
    </dgm:pt>
    <dgm:pt modelId="{F1D2B768-02D2-4757-8244-742F3047E06E}" type="parTrans" cxnId="{DDC62A74-37B2-4A08-880E-99B425D841BF}">
      <dgm:prSet/>
      <dgm:spPr/>
      <dgm:t>
        <a:bodyPr/>
        <a:lstStyle/>
        <a:p>
          <a:endParaRPr lang="en-NZ"/>
        </a:p>
      </dgm:t>
    </dgm:pt>
    <dgm:pt modelId="{951EB87F-30E7-4724-94E8-59887159796F}" type="sibTrans" cxnId="{DDC62A74-37B2-4A08-880E-99B425D841BF}">
      <dgm:prSet/>
      <dgm:spPr/>
      <dgm:t>
        <a:bodyPr/>
        <a:lstStyle/>
        <a:p>
          <a:endParaRPr lang="en-NZ" dirty="0"/>
        </a:p>
      </dgm:t>
    </dgm:pt>
    <dgm:pt modelId="{E0ECEAC9-20D9-4EFB-A0C2-3B797849BDCD}">
      <dgm:prSet phldrT="[Text]"/>
      <dgm:spPr>
        <a:solidFill>
          <a:schemeClr val="accent2"/>
        </a:solidFill>
      </dgm:spPr>
      <dgm:t>
        <a:bodyPr/>
        <a:lstStyle/>
        <a:p>
          <a:r>
            <a:rPr lang="en-NZ" dirty="0" smtClean="0"/>
            <a:t>Protocols</a:t>
          </a:r>
          <a:endParaRPr lang="en-NZ" dirty="0"/>
        </a:p>
      </dgm:t>
    </dgm:pt>
    <dgm:pt modelId="{55F51779-5647-47D7-9D33-06F263A34095}" type="parTrans" cxnId="{3930D1CF-8CF3-41F5-8D76-ABF217140D48}">
      <dgm:prSet/>
      <dgm:spPr/>
      <dgm:t>
        <a:bodyPr/>
        <a:lstStyle/>
        <a:p>
          <a:endParaRPr lang="en-NZ"/>
        </a:p>
      </dgm:t>
    </dgm:pt>
    <dgm:pt modelId="{0944B455-0470-4197-B316-61B363D293DC}" type="sibTrans" cxnId="{3930D1CF-8CF3-41F5-8D76-ABF217140D48}">
      <dgm:prSet/>
      <dgm:spPr/>
      <dgm:t>
        <a:bodyPr/>
        <a:lstStyle/>
        <a:p>
          <a:endParaRPr lang="en-NZ" dirty="0"/>
        </a:p>
      </dgm:t>
    </dgm:pt>
    <dgm:pt modelId="{147E705F-0E7B-4C98-A673-0558BC3FA44D}">
      <dgm:prSet phldrT="[Text]" custT="1"/>
      <dgm:spPr>
        <a:solidFill>
          <a:schemeClr val="accent2"/>
        </a:solidFill>
      </dgm:spPr>
      <dgm:t>
        <a:bodyPr/>
        <a:lstStyle/>
        <a:p>
          <a:r>
            <a:rPr lang="en-NZ" sz="2000" dirty="0" smtClean="0"/>
            <a:t>Stacks</a:t>
          </a:r>
          <a:endParaRPr lang="en-NZ" sz="2000" dirty="0"/>
        </a:p>
      </dgm:t>
    </dgm:pt>
    <dgm:pt modelId="{5116C37B-D66F-4236-BCE6-B3B05AA8F2C8}" type="parTrans" cxnId="{49620BB9-5175-4E35-B1DA-9757A1B7B5DA}">
      <dgm:prSet/>
      <dgm:spPr/>
      <dgm:t>
        <a:bodyPr/>
        <a:lstStyle/>
        <a:p>
          <a:endParaRPr lang="en-NZ"/>
        </a:p>
      </dgm:t>
    </dgm:pt>
    <dgm:pt modelId="{232F87D2-D1A0-4162-B6D8-B8F87377E65D}" type="sibTrans" cxnId="{49620BB9-5175-4E35-B1DA-9757A1B7B5DA}">
      <dgm:prSet/>
      <dgm:spPr/>
      <dgm:t>
        <a:bodyPr/>
        <a:lstStyle/>
        <a:p>
          <a:endParaRPr lang="en-NZ" dirty="0"/>
        </a:p>
      </dgm:t>
    </dgm:pt>
    <dgm:pt modelId="{3EE1964D-C51F-4DD5-811B-CC16AB9ADF4E}">
      <dgm:prSet phldrT="[Text]" custT="1"/>
      <dgm:spPr>
        <a:solidFill>
          <a:schemeClr val="accent2"/>
        </a:solidFill>
      </dgm:spPr>
      <dgm:t>
        <a:bodyPr/>
        <a:lstStyle/>
        <a:p>
          <a:r>
            <a:rPr lang="en-NZ" sz="2000" dirty="0" smtClean="0"/>
            <a:t>Use cases</a:t>
          </a:r>
          <a:endParaRPr lang="en-NZ" sz="2000" dirty="0"/>
        </a:p>
      </dgm:t>
    </dgm:pt>
    <dgm:pt modelId="{55971329-3A68-4541-A95F-E669A3EA9148}" type="parTrans" cxnId="{2F0EBC75-30AD-481B-AF09-29E6B2A0D33E}">
      <dgm:prSet/>
      <dgm:spPr/>
      <dgm:t>
        <a:bodyPr/>
        <a:lstStyle/>
        <a:p>
          <a:endParaRPr lang="en-NZ"/>
        </a:p>
      </dgm:t>
    </dgm:pt>
    <dgm:pt modelId="{CB7CD341-F57B-47BE-806C-88757AEF5FDD}" type="sibTrans" cxnId="{2F0EBC75-30AD-481B-AF09-29E6B2A0D33E}">
      <dgm:prSet/>
      <dgm:spPr/>
      <dgm:t>
        <a:bodyPr/>
        <a:lstStyle/>
        <a:p>
          <a:endParaRPr lang="en-NZ" dirty="0"/>
        </a:p>
      </dgm:t>
    </dgm:pt>
    <dgm:pt modelId="{20A455D9-8779-4D6C-A24E-17E96E1B71A3}">
      <dgm:prSet phldrT="[Text]" custT="1"/>
      <dgm:spPr>
        <a:solidFill>
          <a:schemeClr val="accent2"/>
        </a:solidFill>
      </dgm:spPr>
      <dgm:t>
        <a:bodyPr/>
        <a:lstStyle/>
        <a:p>
          <a:r>
            <a:rPr lang="en-NZ" sz="2000" dirty="0" smtClean="0"/>
            <a:t>Demos</a:t>
          </a:r>
          <a:endParaRPr lang="en-NZ" sz="2000" dirty="0"/>
        </a:p>
      </dgm:t>
    </dgm:pt>
    <dgm:pt modelId="{B7FC4F40-CE0A-476E-8870-27846BDA5267}" type="parTrans" cxnId="{1A20FAF8-168B-4514-AEFE-21B26FE0B848}">
      <dgm:prSet/>
      <dgm:spPr/>
      <dgm:t>
        <a:bodyPr/>
        <a:lstStyle/>
        <a:p>
          <a:endParaRPr lang="en-NZ"/>
        </a:p>
      </dgm:t>
    </dgm:pt>
    <dgm:pt modelId="{872679B6-DBCB-4FB5-9B7E-7F3109768A76}" type="sibTrans" cxnId="{1A20FAF8-168B-4514-AEFE-21B26FE0B848}">
      <dgm:prSet/>
      <dgm:spPr>
        <a:solidFill>
          <a:schemeClr val="accent2"/>
        </a:solidFill>
      </dgm:spPr>
      <dgm:t>
        <a:bodyPr/>
        <a:lstStyle/>
        <a:p>
          <a:endParaRPr lang="en-NZ" dirty="0"/>
        </a:p>
      </dgm:t>
    </dgm:pt>
    <dgm:pt modelId="{23EDEF80-E1F2-4753-A70B-A3412BA71F2C}" type="pres">
      <dgm:prSet presAssocID="{00258BE6-3075-4A96-BBED-B9A000025352}" presName="cycle" presStyleCnt="0">
        <dgm:presLayoutVars>
          <dgm:dir/>
          <dgm:resizeHandles val="exact"/>
        </dgm:presLayoutVars>
      </dgm:prSet>
      <dgm:spPr/>
      <dgm:t>
        <a:bodyPr/>
        <a:lstStyle/>
        <a:p>
          <a:endParaRPr lang="en-NZ"/>
        </a:p>
      </dgm:t>
    </dgm:pt>
    <dgm:pt modelId="{86971E60-B81C-4156-BE73-DE40BBCC34AE}" type="pres">
      <dgm:prSet presAssocID="{E125D31A-F702-47D7-92D4-C4E25BAC37F0}" presName="node" presStyleLbl="node1" presStyleIdx="0" presStyleCnt="7" custScaleX="123042" custScaleY="123042" custRadScaleRad="84432" custRadScaleInc="130">
        <dgm:presLayoutVars>
          <dgm:bulletEnabled val="1"/>
        </dgm:presLayoutVars>
      </dgm:prSet>
      <dgm:spPr/>
      <dgm:t>
        <a:bodyPr/>
        <a:lstStyle/>
        <a:p>
          <a:endParaRPr lang="en-NZ"/>
        </a:p>
      </dgm:t>
    </dgm:pt>
    <dgm:pt modelId="{7C769210-6C0A-42BB-A1E7-58381443831A}" type="pres">
      <dgm:prSet presAssocID="{8C57BBB2-F794-45DE-925A-C1413CE44827}" presName="sibTrans" presStyleLbl="sibTrans2D1" presStyleIdx="0" presStyleCnt="7"/>
      <dgm:spPr/>
      <dgm:t>
        <a:bodyPr/>
        <a:lstStyle/>
        <a:p>
          <a:endParaRPr lang="en-NZ"/>
        </a:p>
      </dgm:t>
    </dgm:pt>
    <dgm:pt modelId="{03FBEED3-826C-460D-9511-FD27CDB428C5}" type="pres">
      <dgm:prSet presAssocID="{8C57BBB2-F794-45DE-925A-C1413CE44827}" presName="connectorText" presStyleLbl="sibTrans2D1" presStyleIdx="0" presStyleCnt="7"/>
      <dgm:spPr/>
      <dgm:t>
        <a:bodyPr/>
        <a:lstStyle/>
        <a:p>
          <a:endParaRPr lang="en-NZ"/>
        </a:p>
      </dgm:t>
    </dgm:pt>
    <dgm:pt modelId="{56C8B5E9-E6D3-47EF-A47E-42CAFCBE499F}" type="pres">
      <dgm:prSet presAssocID="{668130F4-D251-45E9-B71B-2E31C1FF04E2}" presName="node" presStyleLbl="node1" presStyleIdx="1" presStyleCnt="7" custScaleX="123042" custScaleY="123042" custRadScaleRad="104251" custRadScaleInc="-10429">
        <dgm:presLayoutVars>
          <dgm:bulletEnabled val="1"/>
        </dgm:presLayoutVars>
      </dgm:prSet>
      <dgm:spPr/>
      <dgm:t>
        <a:bodyPr/>
        <a:lstStyle/>
        <a:p>
          <a:endParaRPr lang="en-NZ"/>
        </a:p>
      </dgm:t>
    </dgm:pt>
    <dgm:pt modelId="{5F6B89D3-A197-4398-9CBE-8B9F1FF48D18}" type="pres">
      <dgm:prSet presAssocID="{64A09218-72A3-44A3-8F14-00F164294C2D}" presName="sibTrans" presStyleLbl="sibTrans2D1" presStyleIdx="1" presStyleCnt="7"/>
      <dgm:spPr/>
      <dgm:t>
        <a:bodyPr/>
        <a:lstStyle/>
        <a:p>
          <a:endParaRPr lang="en-NZ"/>
        </a:p>
      </dgm:t>
    </dgm:pt>
    <dgm:pt modelId="{D2D235BD-D9AF-45EC-91DF-90D7CED49112}" type="pres">
      <dgm:prSet presAssocID="{64A09218-72A3-44A3-8F14-00F164294C2D}" presName="connectorText" presStyleLbl="sibTrans2D1" presStyleIdx="1" presStyleCnt="7"/>
      <dgm:spPr/>
      <dgm:t>
        <a:bodyPr/>
        <a:lstStyle/>
        <a:p>
          <a:endParaRPr lang="en-NZ"/>
        </a:p>
      </dgm:t>
    </dgm:pt>
    <dgm:pt modelId="{7AF7FEE9-6B16-4595-A7B0-56CC95314596}" type="pres">
      <dgm:prSet presAssocID="{5489DDE5-986E-413B-A28D-6156450B2B86}" presName="node" presStyleLbl="node1" presStyleIdx="2" presStyleCnt="7" custScaleX="123042" custScaleY="123042" custRadScaleRad="98965" custRadScaleInc="-14139">
        <dgm:presLayoutVars>
          <dgm:bulletEnabled val="1"/>
        </dgm:presLayoutVars>
      </dgm:prSet>
      <dgm:spPr/>
      <dgm:t>
        <a:bodyPr/>
        <a:lstStyle/>
        <a:p>
          <a:endParaRPr lang="en-NZ"/>
        </a:p>
      </dgm:t>
    </dgm:pt>
    <dgm:pt modelId="{85577CBF-3E5D-45AA-A026-29A948DC7D82}" type="pres">
      <dgm:prSet presAssocID="{951EB87F-30E7-4724-94E8-59887159796F}" presName="sibTrans" presStyleLbl="sibTrans2D1" presStyleIdx="2" presStyleCnt="7"/>
      <dgm:spPr/>
      <dgm:t>
        <a:bodyPr/>
        <a:lstStyle/>
        <a:p>
          <a:endParaRPr lang="en-NZ"/>
        </a:p>
      </dgm:t>
    </dgm:pt>
    <dgm:pt modelId="{6A279FEB-B102-43DA-90E6-AD6A6A1408CC}" type="pres">
      <dgm:prSet presAssocID="{951EB87F-30E7-4724-94E8-59887159796F}" presName="connectorText" presStyleLbl="sibTrans2D1" presStyleIdx="2" presStyleCnt="7"/>
      <dgm:spPr/>
      <dgm:t>
        <a:bodyPr/>
        <a:lstStyle/>
        <a:p>
          <a:endParaRPr lang="en-NZ"/>
        </a:p>
      </dgm:t>
    </dgm:pt>
    <dgm:pt modelId="{AB426D58-DCA1-4A1A-BF49-B81D5AC10747}" type="pres">
      <dgm:prSet presAssocID="{E0ECEAC9-20D9-4EFB-A0C2-3B797849BDCD}" presName="node" presStyleLbl="node1" presStyleIdx="3" presStyleCnt="7" custScaleX="123042" custScaleY="123042" custRadScaleRad="94370" custRadScaleInc="-6961">
        <dgm:presLayoutVars>
          <dgm:bulletEnabled val="1"/>
        </dgm:presLayoutVars>
      </dgm:prSet>
      <dgm:spPr/>
      <dgm:t>
        <a:bodyPr/>
        <a:lstStyle/>
        <a:p>
          <a:endParaRPr lang="en-NZ"/>
        </a:p>
      </dgm:t>
    </dgm:pt>
    <dgm:pt modelId="{CD2A9D08-3F32-4E65-AFA3-F5DE2F2C6D99}" type="pres">
      <dgm:prSet presAssocID="{0944B455-0470-4197-B316-61B363D293DC}" presName="sibTrans" presStyleLbl="sibTrans2D1" presStyleIdx="3" presStyleCnt="7"/>
      <dgm:spPr/>
      <dgm:t>
        <a:bodyPr/>
        <a:lstStyle/>
        <a:p>
          <a:endParaRPr lang="en-NZ"/>
        </a:p>
      </dgm:t>
    </dgm:pt>
    <dgm:pt modelId="{FDAEC11F-E953-4EAB-809B-467931D02BE4}" type="pres">
      <dgm:prSet presAssocID="{0944B455-0470-4197-B316-61B363D293DC}" presName="connectorText" presStyleLbl="sibTrans2D1" presStyleIdx="3" presStyleCnt="7"/>
      <dgm:spPr/>
      <dgm:t>
        <a:bodyPr/>
        <a:lstStyle/>
        <a:p>
          <a:endParaRPr lang="en-NZ"/>
        </a:p>
      </dgm:t>
    </dgm:pt>
    <dgm:pt modelId="{6C5DE5FE-1DDF-4DD2-9564-0E20B4F4864A}" type="pres">
      <dgm:prSet presAssocID="{147E705F-0E7B-4C98-A673-0558BC3FA44D}" presName="node" presStyleLbl="node1" presStyleIdx="4" presStyleCnt="7" custScaleX="123042" custScaleY="123042" custRadScaleRad="91512" custRadScaleInc="5602">
        <dgm:presLayoutVars>
          <dgm:bulletEnabled val="1"/>
        </dgm:presLayoutVars>
      </dgm:prSet>
      <dgm:spPr/>
      <dgm:t>
        <a:bodyPr/>
        <a:lstStyle/>
        <a:p>
          <a:endParaRPr lang="en-NZ"/>
        </a:p>
      </dgm:t>
    </dgm:pt>
    <dgm:pt modelId="{9E9470D7-39D2-49F0-A31D-7AB20CFA33D1}" type="pres">
      <dgm:prSet presAssocID="{232F87D2-D1A0-4162-B6D8-B8F87377E65D}" presName="sibTrans" presStyleLbl="sibTrans2D1" presStyleIdx="4" presStyleCnt="7"/>
      <dgm:spPr/>
      <dgm:t>
        <a:bodyPr/>
        <a:lstStyle/>
        <a:p>
          <a:endParaRPr lang="en-NZ"/>
        </a:p>
      </dgm:t>
    </dgm:pt>
    <dgm:pt modelId="{A414BB79-F92C-4018-BD90-0693BB48968D}" type="pres">
      <dgm:prSet presAssocID="{232F87D2-D1A0-4162-B6D8-B8F87377E65D}" presName="connectorText" presStyleLbl="sibTrans2D1" presStyleIdx="4" presStyleCnt="7"/>
      <dgm:spPr/>
      <dgm:t>
        <a:bodyPr/>
        <a:lstStyle/>
        <a:p>
          <a:endParaRPr lang="en-NZ"/>
        </a:p>
      </dgm:t>
    </dgm:pt>
    <dgm:pt modelId="{CE9596CD-C581-4001-8CCA-6FD43EDEC1AE}" type="pres">
      <dgm:prSet presAssocID="{3EE1964D-C51F-4DD5-811B-CC16AB9ADF4E}" presName="node" presStyleLbl="node1" presStyleIdx="5" presStyleCnt="7" custScaleX="123042" custScaleY="123042" custRadScaleRad="98111" custRadScaleInc="14481">
        <dgm:presLayoutVars>
          <dgm:bulletEnabled val="1"/>
        </dgm:presLayoutVars>
      </dgm:prSet>
      <dgm:spPr/>
      <dgm:t>
        <a:bodyPr/>
        <a:lstStyle/>
        <a:p>
          <a:endParaRPr lang="en-NZ"/>
        </a:p>
      </dgm:t>
    </dgm:pt>
    <dgm:pt modelId="{4D5961C8-5EBC-4F2E-8D97-A7EA5F31056E}" type="pres">
      <dgm:prSet presAssocID="{CB7CD341-F57B-47BE-806C-88757AEF5FDD}" presName="sibTrans" presStyleLbl="sibTrans2D1" presStyleIdx="5" presStyleCnt="7"/>
      <dgm:spPr/>
      <dgm:t>
        <a:bodyPr/>
        <a:lstStyle/>
        <a:p>
          <a:endParaRPr lang="en-NZ"/>
        </a:p>
      </dgm:t>
    </dgm:pt>
    <dgm:pt modelId="{BA3E84D8-DBBC-4A01-915D-3FDF972BD737}" type="pres">
      <dgm:prSet presAssocID="{CB7CD341-F57B-47BE-806C-88757AEF5FDD}" presName="connectorText" presStyleLbl="sibTrans2D1" presStyleIdx="5" presStyleCnt="7"/>
      <dgm:spPr/>
      <dgm:t>
        <a:bodyPr/>
        <a:lstStyle/>
        <a:p>
          <a:endParaRPr lang="en-NZ"/>
        </a:p>
      </dgm:t>
    </dgm:pt>
    <dgm:pt modelId="{872D4384-ADBF-4D89-8F37-6824A1BE543B}" type="pres">
      <dgm:prSet presAssocID="{20A455D9-8779-4D6C-A24E-17E96E1B71A3}" presName="node" presStyleLbl="node1" presStyleIdx="6" presStyleCnt="7" custScaleX="123042" custScaleY="123042" custRadScaleRad="99016" custRadScaleInc="-5121">
        <dgm:presLayoutVars>
          <dgm:bulletEnabled val="1"/>
        </dgm:presLayoutVars>
      </dgm:prSet>
      <dgm:spPr/>
      <dgm:t>
        <a:bodyPr/>
        <a:lstStyle/>
        <a:p>
          <a:endParaRPr lang="en-NZ"/>
        </a:p>
      </dgm:t>
    </dgm:pt>
    <dgm:pt modelId="{2F581433-37C6-41A1-AF73-CB9DA5DEB533}" type="pres">
      <dgm:prSet presAssocID="{872679B6-DBCB-4FB5-9B7E-7F3109768A76}" presName="sibTrans" presStyleLbl="sibTrans2D1" presStyleIdx="6" presStyleCnt="7" custLinFactX="260835" custLinFactY="-31682" custLinFactNeighborX="300000" custLinFactNeighborY="-100000"/>
      <dgm:spPr/>
      <dgm:t>
        <a:bodyPr/>
        <a:lstStyle/>
        <a:p>
          <a:endParaRPr lang="en-NZ"/>
        </a:p>
      </dgm:t>
    </dgm:pt>
    <dgm:pt modelId="{B9D8C754-9655-4A25-BC7F-EB37D9123EF1}" type="pres">
      <dgm:prSet presAssocID="{872679B6-DBCB-4FB5-9B7E-7F3109768A76}" presName="connectorText" presStyleLbl="sibTrans2D1" presStyleIdx="6" presStyleCnt="7"/>
      <dgm:spPr/>
      <dgm:t>
        <a:bodyPr/>
        <a:lstStyle/>
        <a:p>
          <a:endParaRPr lang="en-NZ"/>
        </a:p>
      </dgm:t>
    </dgm:pt>
  </dgm:ptLst>
  <dgm:cxnLst>
    <dgm:cxn modelId="{49620BB9-5175-4E35-B1DA-9757A1B7B5DA}" srcId="{00258BE6-3075-4A96-BBED-B9A000025352}" destId="{147E705F-0E7B-4C98-A673-0558BC3FA44D}" srcOrd="4" destOrd="0" parTransId="{5116C37B-D66F-4236-BCE6-B3B05AA8F2C8}" sibTransId="{232F87D2-D1A0-4162-B6D8-B8F87377E65D}"/>
    <dgm:cxn modelId="{954E377A-FDC3-40C7-8A26-D0910AF98647}" type="presOf" srcId="{232F87D2-D1A0-4162-B6D8-B8F87377E65D}" destId="{9E9470D7-39D2-49F0-A31D-7AB20CFA33D1}" srcOrd="0" destOrd="0" presId="urn:microsoft.com/office/officeart/2005/8/layout/cycle2"/>
    <dgm:cxn modelId="{3930D1CF-8CF3-41F5-8D76-ABF217140D48}" srcId="{00258BE6-3075-4A96-BBED-B9A000025352}" destId="{E0ECEAC9-20D9-4EFB-A0C2-3B797849BDCD}" srcOrd="3" destOrd="0" parTransId="{55F51779-5647-47D7-9D33-06F263A34095}" sibTransId="{0944B455-0470-4197-B316-61B363D293DC}"/>
    <dgm:cxn modelId="{E0DBB8AE-3607-4146-B1C4-EBD3F5ADE363}" type="presOf" srcId="{E125D31A-F702-47D7-92D4-C4E25BAC37F0}" destId="{86971E60-B81C-4156-BE73-DE40BBCC34AE}" srcOrd="0" destOrd="0" presId="urn:microsoft.com/office/officeart/2005/8/layout/cycle2"/>
    <dgm:cxn modelId="{0B47F580-C06A-4CE8-91D0-35C0E7B522F8}" type="presOf" srcId="{5489DDE5-986E-413B-A28D-6156450B2B86}" destId="{7AF7FEE9-6B16-4595-A7B0-56CC95314596}" srcOrd="0" destOrd="0" presId="urn:microsoft.com/office/officeart/2005/8/layout/cycle2"/>
    <dgm:cxn modelId="{679780DF-CC23-4F3F-A619-0E4EADFD66B4}" type="presOf" srcId="{E0ECEAC9-20D9-4EFB-A0C2-3B797849BDCD}" destId="{AB426D58-DCA1-4A1A-BF49-B81D5AC10747}" srcOrd="0" destOrd="0" presId="urn:microsoft.com/office/officeart/2005/8/layout/cycle2"/>
    <dgm:cxn modelId="{C36A5C7A-7609-4BAA-B358-FF94FC6599F9}" type="presOf" srcId="{0944B455-0470-4197-B316-61B363D293DC}" destId="{FDAEC11F-E953-4EAB-809B-467931D02BE4}" srcOrd="1" destOrd="0" presId="urn:microsoft.com/office/officeart/2005/8/layout/cycle2"/>
    <dgm:cxn modelId="{8923987E-901C-46DD-A03B-71789FF70746}" type="presOf" srcId="{951EB87F-30E7-4724-94E8-59887159796F}" destId="{85577CBF-3E5D-45AA-A026-29A948DC7D82}" srcOrd="0" destOrd="0" presId="urn:microsoft.com/office/officeart/2005/8/layout/cycle2"/>
    <dgm:cxn modelId="{91FCC395-642F-4343-B57D-2B38CA10D895}" type="presOf" srcId="{232F87D2-D1A0-4162-B6D8-B8F87377E65D}" destId="{A414BB79-F92C-4018-BD90-0693BB48968D}" srcOrd="1" destOrd="0" presId="urn:microsoft.com/office/officeart/2005/8/layout/cycle2"/>
    <dgm:cxn modelId="{688E596A-1600-4559-A3D9-408A2C6F32AE}" srcId="{00258BE6-3075-4A96-BBED-B9A000025352}" destId="{E125D31A-F702-47D7-92D4-C4E25BAC37F0}" srcOrd="0" destOrd="0" parTransId="{0B5620A9-E2B9-450F-8C44-42F2B0B9CE08}" sibTransId="{8C57BBB2-F794-45DE-925A-C1413CE44827}"/>
    <dgm:cxn modelId="{87761799-8D53-4B8D-8EA3-5D070B2A6CC9}" type="presOf" srcId="{668130F4-D251-45E9-B71B-2E31C1FF04E2}" destId="{56C8B5E9-E6D3-47EF-A47E-42CAFCBE499F}" srcOrd="0" destOrd="0" presId="urn:microsoft.com/office/officeart/2005/8/layout/cycle2"/>
    <dgm:cxn modelId="{52954DAE-9B2D-4C7A-9403-F742F8D2D045}" type="presOf" srcId="{20A455D9-8779-4D6C-A24E-17E96E1B71A3}" destId="{872D4384-ADBF-4D89-8F37-6824A1BE543B}" srcOrd="0" destOrd="0" presId="urn:microsoft.com/office/officeart/2005/8/layout/cycle2"/>
    <dgm:cxn modelId="{F9085742-DA74-4347-A079-E7F021FAC99B}" type="presOf" srcId="{8C57BBB2-F794-45DE-925A-C1413CE44827}" destId="{7C769210-6C0A-42BB-A1E7-58381443831A}" srcOrd="0" destOrd="0" presId="urn:microsoft.com/office/officeart/2005/8/layout/cycle2"/>
    <dgm:cxn modelId="{DF624A59-B9F9-4379-83DD-0B499B661D0C}" srcId="{00258BE6-3075-4A96-BBED-B9A000025352}" destId="{668130F4-D251-45E9-B71B-2E31C1FF04E2}" srcOrd="1" destOrd="0" parTransId="{6BBF7F66-0F09-4D54-9739-0956156311B1}" sibTransId="{64A09218-72A3-44A3-8F14-00F164294C2D}"/>
    <dgm:cxn modelId="{DF8437AA-5AFE-4F8E-9244-DA15A87D5807}" type="presOf" srcId="{CB7CD341-F57B-47BE-806C-88757AEF5FDD}" destId="{BA3E84D8-DBBC-4A01-915D-3FDF972BD737}" srcOrd="1" destOrd="0" presId="urn:microsoft.com/office/officeart/2005/8/layout/cycle2"/>
    <dgm:cxn modelId="{BB698AC0-7A90-490B-B20E-2641A9DDEC58}" type="presOf" srcId="{147E705F-0E7B-4C98-A673-0558BC3FA44D}" destId="{6C5DE5FE-1DDF-4DD2-9564-0E20B4F4864A}" srcOrd="0" destOrd="0" presId="urn:microsoft.com/office/officeart/2005/8/layout/cycle2"/>
    <dgm:cxn modelId="{1A20FAF8-168B-4514-AEFE-21B26FE0B848}" srcId="{00258BE6-3075-4A96-BBED-B9A000025352}" destId="{20A455D9-8779-4D6C-A24E-17E96E1B71A3}" srcOrd="6" destOrd="0" parTransId="{B7FC4F40-CE0A-476E-8870-27846BDA5267}" sibTransId="{872679B6-DBCB-4FB5-9B7E-7F3109768A76}"/>
    <dgm:cxn modelId="{2F0EBC75-30AD-481B-AF09-29E6B2A0D33E}" srcId="{00258BE6-3075-4A96-BBED-B9A000025352}" destId="{3EE1964D-C51F-4DD5-811B-CC16AB9ADF4E}" srcOrd="5" destOrd="0" parTransId="{55971329-3A68-4541-A95F-E669A3EA9148}" sibTransId="{CB7CD341-F57B-47BE-806C-88757AEF5FDD}"/>
    <dgm:cxn modelId="{EAD337DE-77A6-4672-B98A-CAD73C9F6EE7}" type="presOf" srcId="{CB7CD341-F57B-47BE-806C-88757AEF5FDD}" destId="{4D5961C8-5EBC-4F2E-8D97-A7EA5F31056E}" srcOrd="0" destOrd="0" presId="urn:microsoft.com/office/officeart/2005/8/layout/cycle2"/>
    <dgm:cxn modelId="{BE9F4F38-6707-4065-9780-11CC794C8305}" type="presOf" srcId="{872679B6-DBCB-4FB5-9B7E-7F3109768A76}" destId="{B9D8C754-9655-4A25-BC7F-EB37D9123EF1}" srcOrd="1" destOrd="0" presId="urn:microsoft.com/office/officeart/2005/8/layout/cycle2"/>
    <dgm:cxn modelId="{28EE8F15-00B7-4B27-8F84-A8DC9E629CEB}" type="presOf" srcId="{0944B455-0470-4197-B316-61B363D293DC}" destId="{CD2A9D08-3F32-4E65-AFA3-F5DE2F2C6D99}" srcOrd="0" destOrd="0" presId="urn:microsoft.com/office/officeart/2005/8/layout/cycle2"/>
    <dgm:cxn modelId="{26DFEE4B-37FC-4F54-A251-BE78F8565EA6}" type="presOf" srcId="{951EB87F-30E7-4724-94E8-59887159796F}" destId="{6A279FEB-B102-43DA-90E6-AD6A6A1408CC}" srcOrd="1" destOrd="0" presId="urn:microsoft.com/office/officeart/2005/8/layout/cycle2"/>
    <dgm:cxn modelId="{697AC5F4-8AF6-40A8-A8AC-A8FB165F90A2}" type="presOf" srcId="{64A09218-72A3-44A3-8F14-00F164294C2D}" destId="{D2D235BD-D9AF-45EC-91DF-90D7CED49112}" srcOrd="1" destOrd="0" presId="urn:microsoft.com/office/officeart/2005/8/layout/cycle2"/>
    <dgm:cxn modelId="{0DF2BFE2-1DE0-44A3-BFB8-169D4F5D76DE}" type="presOf" srcId="{64A09218-72A3-44A3-8F14-00F164294C2D}" destId="{5F6B89D3-A197-4398-9CBE-8B9F1FF48D18}" srcOrd="0" destOrd="0" presId="urn:microsoft.com/office/officeart/2005/8/layout/cycle2"/>
    <dgm:cxn modelId="{2D75B066-7DD1-4E28-B814-B9C9034C56B8}" type="presOf" srcId="{3EE1964D-C51F-4DD5-811B-CC16AB9ADF4E}" destId="{CE9596CD-C581-4001-8CCA-6FD43EDEC1AE}" srcOrd="0" destOrd="0" presId="urn:microsoft.com/office/officeart/2005/8/layout/cycle2"/>
    <dgm:cxn modelId="{B9E6A6EE-9535-4118-B9A3-4C8BDCBAC8F6}" type="presOf" srcId="{872679B6-DBCB-4FB5-9B7E-7F3109768A76}" destId="{2F581433-37C6-41A1-AF73-CB9DA5DEB533}" srcOrd="0" destOrd="0" presId="urn:microsoft.com/office/officeart/2005/8/layout/cycle2"/>
    <dgm:cxn modelId="{3C7D0909-0B56-4AF6-A9ED-44F8D92F0EFA}" type="presOf" srcId="{00258BE6-3075-4A96-BBED-B9A000025352}" destId="{23EDEF80-E1F2-4753-A70B-A3412BA71F2C}" srcOrd="0" destOrd="0" presId="urn:microsoft.com/office/officeart/2005/8/layout/cycle2"/>
    <dgm:cxn modelId="{DDC62A74-37B2-4A08-880E-99B425D841BF}" srcId="{00258BE6-3075-4A96-BBED-B9A000025352}" destId="{5489DDE5-986E-413B-A28D-6156450B2B86}" srcOrd="2" destOrd="0" parTransId="{F1D2B768-02D2-4757-8244-742F3047E06E}" sibTransId="{951EB87F-30E7-4724-94E8-59887159796F}"/>
    <dgm:cxn modelId="{378B7E85-E788-4B7B-BE6E-5FF790A96A00}" type="presOf" srcId="{8C57BBB2-F794-45DE-925A-C1413CE44827}" destId="{03FBEED3-826C-460D-9511-FD27CDB428C5}" srcOrd="1" destOrd="0" presId="urn:microsoft.com/office/officeart/2005/8/layout/cycle2"/>
    <dgm:cxn modelId="{0D19B365-8A5B-43A3-A2CA-FB334ADC19C7}" type="presParOf" srcId="{23EDEF80-E1F2-4753-A70B-A3412BA71F2C}" destId="{86971E60-B81C-4156-BE73-DE40BBCC34AE}" srcOrd="0" destOrd="0" presId="urn:microsoft.com/office/officeart/2005/8/layout/cycle2"/>
    <dgm:cxn modelId="{102ABF9C-BE41-4D01-9D05-BAF3E5437F33}" type="presParOf" srcId="{23EDEF80-E1F2-4753-A70B-A3412BA71F2C}" destId="{7C769210-6C0A-42BB-A1E7-58381443831A}" srcOrd="1" destOrd="0" presId="urn:microsoft.com/office/officeart/2005/8/layout/cycle2"/>
    <dgm:cxn modelId="{98E70BE2-1BF2-4CBA-882E-F56BCF080571}" type="presParOf" srcId="{7C769210-6C0A-42BB-A1E7-58381443831A}" destId="{03FBEED3-826C-460D-9511-FD27CDB428C5}" srcOrd="0" destOrd="0" presId="urn:microsoft.com/office/officeart/2005/8/layout/cycle2"/>
    <dgm:cxn modelId="{563BEF6E-496A-442A-8B0F-3DB190187199}" type="presParOf" srcId="{23EDEF80-E1F2-4753-A70B-A3412BA71F2C}" destId="{56C8B5E9-E6D3-47EF-A47E-42CAFCBE499F}" srcOrd="2" destOrd="0" presId="urn:microsoft.com/office/officeart/2005/8/layout/cycle2"/>
    <dgm:cxn modelId="{6C925F5D-E808-4D3D-A247-DD43084CC193}" type="presParOf" srcId="{23EDEF80-E1F2-4753-A70B-A3412BA71F2C}" destId="{5F6B89D3-A197-4398-9CBE-8B9F1FF48D18}" srcOrd="3" destOrd="0" presId="urn:microsoft.com/office/officeart/2005/8/layout/cycle2"/>
    <dgm:cxn modelId="{8E60A0E8-EC28-4D7D-A99C-F8FDDAB5BCA1}" type="presParOf" srcId="{5F6B89D3-A197-4398-9CBE-8B9F1FF48D18}" destId="{D2D235BD-D9AF-45EC-91DF-90D7CED49112}" srcOrd="0" destOrd="0" presId="urn:microsoft.com/office/officeart/2005/8/layout/cycle2"/>
    <dgm:cxn modelId="{87A5D27C-CE97-4C81-824D-0AB415234E1B}" type="presParOf" srcId="{23EDEF80-E1F2-4753-A70B-A3412BA71F2C}" destId="{7AF7FEE9-6B16-4595-A7B0-56CC95314596}" srcOrd="4" destOrd="0" presId="urn:microsoft.com/office/officeart/2005/8/layout/cycle2"/>
    <dgm:cxn modelId="{24EDD246-5669-4CA5-8D1F-AF2AD90A4E09}" type="presParOf" srcId="{23EDEF80-E1F2-4753-A70B-A3412BA71F2C}" destId="{85577CBF-3E5D-45AA-A026-29A948DC7D82}" srcOrd="5" destOrd="0" presId="urn:microsoft.com/office/officeart/2005/8/layout/cycle2"/>
    <dgm:cxn modelId="{2779E729-45AA-42C6-9DA9-FFEDAC6A5E58}" type="presParOf" srcId="{85577CBF-3E5D-45AA-A026-29A948DC7D82}" destId="{6A279FEB-B102-43DA-90E6-AD6A6A1408CC}" srcOrd="0" destOrd="0" presId="urn:microsoft.com/office/officeart/2005/8/layout/cycle2"/>
    <dgm:cxn modelId="{930E3848-28E3-44E5-89AF-D4C69A07C64B}" type="presParOf" srcId="{23EDEF80-E1F2-4753-A70B-A3412BA71F2C}" destId="{AB426D58-DCA1-4A1A-BF49-B81D5AC10747}" srcOrd="6" destOrd="0" presId="urn:microsoft.com/office/officeart/2005/8/layout/cycle2"/>
    <dgm:cxn modelId="{7CCA2FC9-BE9C-4DF3-B605-9281269B307E}" type="presParOf" srcId="{23EDEF80-E1F2-4753-A70B-A3412BA71F2C}" destId="{CD2A9D08-3F32-4E65-AFA3-F5DE2F2C6D99}" srcOrd="7" destOrd="0" presId="urn:microsoft.com/office/officeart/2005/8/layout/cycle2"/>
    <dgm:cxn modelId="{C16B08C6-C694-4139-A9BA-5D9554728DD3}" type="presParOf" srcId="{CD2A9D08-3F32-4E65-AFA3-F5DE2F2C6D99}" destId="{FDAEC11F-E953-4EAB-809B-467931D02BE4}" srcOrd="0" destOrd="0" presId="urn:microsoft.com/office/officeart/2005/8/layout/cycle2"/>
    <dgm:cxn modelId="{2E005FC8-E78D-4479-ABAA-90725AF91F23}" type="presParOf" srcId="{23EDEF80-E1F2-4753-A70B-A3412BA71F2C}" destId="{6C5DE5FE-1DDF-4DD2-9564-0E20B4F4864A}" srcOrd="8" destOrd="0" presId="urn:microsoft.com/office/officeart/2005/8/layout/cycle2"/>
    <dgm:cxn modelId="{84B9C321-DA47-453B-87E9-E73339CB9704}" type="presParOf" srcId="{23EDEF80-E1F2-4753-A70B-A3412BA71F2C}" destId="{9E9470D7-39D2-49F0-A31D-7AB20CFA33D1}" srcOrd="9" destOrd="0" presId="urn:microsoft.com/office/officeart/2005/8/layout/cycle2"/>
    <dgm:cxn modelId="{3C162000-18FC-4F05-948B-38CE20AAF92B}" type="presParOf" srcId="{9E9470D7-39D2-49F0-A31D-7AB20CFA33D1}" destId="{A414BB79-F92C-4018-BD90-0693BB48968D}" srcOrd="0" destOrd="0" presId="urn:microsoft.com/office/officeart/2005/8/layout/cycle2"/>
    <dgm:cxn modelId="{5E803664-68AE-49A9-A0F4-2E04CF5117E1}" type="presParOf" srcId="{23EDEF80-E1F2-4753-A70B-A3412BA71F2C}" destId="{CE9596CD-C581-4001-8CCA-6FD43EDEC1AE}" srcOrd="10" destOrd="0" presId="urn:microsoft.com/office/officeart/2005/8/layout/cycle2"/>
    <dgm:cxn modelId="{D5F9BF39-C222-413A-B588-FC61A91A3EFB}" type="presParOf" srcId="{23EDEF80-E1F2-4753-A70B-A3412BA71F2C}" destId="{4D5961C8-5EBC-4F2E-8D97-A7EA5F31056E}" srcOrd="11" destOrd="0" presId="urn:microsoft.com/office/officeart/2005/8/layout/cycle2"/>
    <dgm:cxn modelId="{FABDA61B-E91A-4BFF-BCDA-F22F7513AD87}" type="presParOf" srcId="{4D5961C8-5EBC-4F2E-8D97-A7EA5F31056E}" destId="{BA3E84D8-DBBC-4A01-915D-3FDF972BD737}" srcOrd="0" destOrd="0" presId="urn:microsoft.com/office/officeart/2005/8/layout/cycle2"/>
    <dgm:cxn modelId="{E5DD3F12-EBFE-499C-A54F-198560C8EDFB}" type="presParOf" srcId="{23EDEF80-E1F2-4753-A70B-A3412BA71F2C}" destId="{872D4384-ADBF-4D89-8F37-6824A1BE543B}" srcOrd="12" destOrd="0" presId="urn:microsoft.com/office/officeart/2005/8/layout/cycle2"/>
    <dgm:cxn modelId="{77D3610B-8253-4F38-B611-C760DB782BBB}" type="presParOf" srcId="{23EDEF80-E1F2-4753-A70B-A3412BA71F2C}" destId="{2F581433-37C6-41A1-AF73-CB9DA5DEB533}" srcOrd="13" destOrd="0" presId="urn:microsoft.com/office/officeart/2005/8/layout/cycle2"/>
    <dgm:cxn modelId="{C2166C0B-AA28-4437-981F-8DE41A63355E}" type="presParOf" srcId="{2F581433-37C6-41A1-AF73-CB9DA5DEB533}" destId="{B9D8C754-9655-4A25-BC7F-EB37D9123EF1}"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F0900E-04CA-4D0D-A0D9-455D6F71242C}" type="doc">
      <dgm:prSet loTypeId="urn:microsoft.com/office/officeart/2008/layout/AlternatingHexagons" loCatId="list" qsTypeId="urn:microsoft.com/office/officeart/2005/8/quickstyle/simple1" qsCatId="simple" csTypeId="urn:microsoft.com/office/officeart/2005/8/colors/accent3_4" csCatId="accent3" phldr="1"/>
      <dgm:spPr/>
      <dgm:t>
        <a:bodyPr/>
        <a:lstStyle/>
        <a:p>
          <a:endParaRPr lang="en-NZ"/>
        </a:p>
      </dgm:t>
    </dgm:pt>
    <dgm:pt modelId="{F462407A-3F69-42F0-8B41-A2BDB5FE80C9}">
      <dgm:prSet phldrT="[Text]"/>
      <dgm:spPr/>
      <dgm:t>
        <a:bodyPr/>
        <a:lstStyle/>
        <a:p>
          <a:r>
            <a:rPr lang="en-NZ" dirty="0" smtClean="0"/>
            <a:t>SAML Token</a:t>
          </a:r>
          <a:endParaRPr lang="en-NZ" dirty="0"/>
        </a:p>
      </dgm:t>
    </dgm:pt>
    <dgm:pt modelId="{1D4EBD04-6C56-4716-88F3-E7CB745E736B}" type="parTrans" cxnId="{A1C764C3-D60F-497B-B69D-DEDEE33B7D60}">
      <dgm:prSet/>
      <dgm:spPr/>
      <dgm:t>
        <a:bodyPr/>
        <a:lstStyle/>
        <a:p>
          <a:endParaRPr lang="en-NZ"/>
        </a:p>
      </dgm:t>
    </dgm:pt>
    <dgm:pt modelId="{C524A137-F79F-4882-BA99-02B087461A2A}" type="sibTrans" cxnId="{A1C764C3-D60F-497B-B69D-DEDEE33B7D60}">
      <dgm:prSet/>
      <dgm:spPr/>
      <dgm:t>
        <a:bodyPr/>
        <a:lstStyle/>
        <a:p>
          <a:r>
            <a:rPr lang="en-NZ" dirty="0" smtClean="0"/>
            <a:t>IDP</a:t>
          </a:r>
          <a:endParaRPr lang="en-NZ" dirty="0"/>
        </a:p>
      </dgm:t>
    </dgm:pt>
    <dgm:pt modelId="{1950BF1D-3E4A-43E3-827E-770131903FE5}">
      <dgm:prSet phldrT="[Text]" phldr="1"/>
      <dgm:spPr/>
      <dgm:t>
        <a:bodyPr/>
        <a:lstStyle/>
        <a:p>
          <a:endParaRPr lang="en-NZ" dirty="0"/>
        </a:p>
      </dgm:t>
    </dgm:pt>
    <dgm:pt modelId="{E5715F53-D959-47FA-A09A-E85AEB9244CD}" type="parTrans" cxnId="{9BE7020D-1861-49A3-A0F5-D824F0B6DC79}">
      <dgm:prSet/>
      <dgm:spPr/>
      <dgm:t>
        <a:bodyPr/>
        <a:lstStyle/>
        <a:p>
          <a:endParaRPr lang="en-NZ"/>
        </a:p>
      </dgm:t>
    </dgm:pt>
    <dgm:pt modelId="{092CE93E-3062-4D7E-9BDD-5DE922329984}" type="sibTrans" cxnId="{9BE7020D-1861-49A3-A0F5-D824F0B6DC79}">
      <dgm:prSet/>
      <dgm:spPr/>
      <dgm:t>
        <a:bodyPr/>
        <a:lstStyle/>
        <a:p>
          <a:endParaRPr lang="en-NZ"/>
        </a:p>
      </dgm:t>
    </dgm:pt>
    <dgm:pt modelId="{8E1DB12E-610E-4CC4-8FF4-DB3AEC9361B5}">
      <dgm:prSet phldrT="[Text]"/>
      <dgm:spPr/>
      <dgm:t>
        <a:bodyPr/>
        <a:lstStyle/>
        <a:p>
          <a:r>
            <a:rPr lang="en-NZ" dirty="0" smtClean="0"/>
            <a:t>JWT Token</a:t>
          </a:r>
          <a:endParaRPr lang="en-NZ" dirty="0"/>
        </a:p>
      </dgm:t>
    </dgm:pt>
    <dgm:pt modelId="{7B707A75-2C45-4C1E-8929-E93A68BA9516}" type="parTrans" cxnId="{C9BA8603-2864-45C9-ABCA-7E61CB0CC309}">
      <dgm:prSet/>
      <dgm:spPr/>
      <dgm:t>
        <a:bodyPr/>
        <a:lstStyle/>
        <a:p>
          <a:endParaRPr lang="en-NZ"/>
        </a:p>
      </dgm:t>
    </dgm:pt>
    <dgm:pt modelId="{9F087A60-ABEA-455A-92CB-4EF32CC22C75}" type="sibTrans" cxnId="{C9BA8603-2864-45C9-ABCA-7E61CB0CC309}">
      <dgm:prSet/>
      <dgm:spPr/>
      <dgm:t>
        <a:bodyPr/>
        <a:lstStyle/>
        <a:p>
          <a:r>
            <a:rPr lang="en-NZ" dirty="0" smtClean="0"/>
            <a:t>Claims</a:t>
          </a:r>
          <a:endParaRPr lang="en-NZ" dirty="0"/>
        </a:p>
      </dgm:t>
    </dgm:pt>
    <dgm:pt modelId="{2138F035-CEF9-4AEC-A147-094C9C03325B}">
      <dgm:prSet phldrT="[Text]" phldr="1"/>
      <dgm:spPr/>
      <dgm:t>
        <a:bodyPr/>
        <a:lstStyle/>
        <a:p>
          <a:endParaRPr lang="en-NZ" dirty="0"/>
        </a:p>
      </dgm:t>
    </dgm:pt>
    <dgm:pt modelId="{A2598D52-4EE3-4878-888F-B57D52B5EA26}" type="parTrans" cxnId="{CE66B1ED-EB38-472B-B6BA-E7617D38C0FF}">
      <dgm:prSet/>
      <dgm:spPr/>
      <dgm:t>
        <a:bodyPr/>
        <a:lstStyle/>
        <a:p>
          <a:endParaRPr lang="en-NZ"/>
        </a:p>
      </dgm:t>
    </dgm:pt>
    <dgm:pt modelId="{E36C0363-17FF-4411-B815-6FC4D42C26C7}" type="sibTrans" cxnId="{CE66B1ED-EB38-472B-B6BA-E7617D38C0FF}">
      <dgm:prSet/>
      <dgm:spPr/>
      <dgm:t>
        <a:bodyPr/>
        <a:lstStyle/>
        <a:p>
          <a:endParaRPr lang="en-NZ"/>
        </a:p>
      </dgm:t>
    </dgm:pt>
    <dgm:pt modelId="{2B5721DA-84E3-4AEF-9025-7DA34E57698A}">
      <dgm:prSet phldrT="[Text]"/>
      <dgm:spPr/>
      <dgm:t>
        <a:bodyPr/>
        <a:lstStyle/>
        <a:p>
          <a:r>
            <a:rPr lang="en-NZ" dirty="0" smtClean="0"/>
            <a:t>OIDC OAuth</a:t>
          </a:r>
          <a:endParaRPr lang="en-NZ" dirty="0"/>
        </a:p>
      </dgm:t>
    </dgm:pt>
    <dgm:pt modelId="{7032E757-98A6-453B-B0C4-A7A731D192F2}" type="parTrans" cxnId="{B830D651-D6CF-4EC3-9412-EEB39921D3ED}">
      <dgm:prSet/>
      <dgm:spPr/>
      <dgm:t>
        <a:bodyPr/>
        <a:lstStyle/>
        <a:p>
          <a:endParaRPr lang="en-NZ"/>
        </a:p>
      </dgm:t>
    </dgm:pt>
    <dgm:pt modelId="{F1DDC5D4-A4FA-461C-9EA6-4CE340C9FF75}" type="sibTrans" cxnId="{B830D651-D6CF-4EC3-9412-EEB39921D3ED}">
      <dgm:prSet/>
      <dgm:spPr/>
      <dgm:t>
        <a:bodyPr/>
        <a:lstStyle/>
        <a:p>
          <a:r>
            <a:rPr lang="en-NZ" dirty="0" smtClean="0"/>
            <a:t>WS-Fed SAML</a:t>
          </a:r>
          <a:endParaRPr lang="en-NZ" dirty="0"/>
        </a:p>
      </dgm:t>
    </dgm:pt>
    <dgm:pt modelId="{FB4EDE2A-8741-4934-8CEE-FC67B7F01165}">
      <dgm:prSet phldrT="[Text]" phldr="1"/>
      <dgm:spPr/>
      <dgm:t>
        <a:bodyPr/>
        <a:lstStyle/>
        <a:p>
          <a:endParaRPr lang="en-NZ" dirty="0"/>
        </a:p>
      </dgm:t>
    </dgm:pt>
    <dgm:pt modelId="{7BC23D1F-E57E-4FE1-B043-38BC609E9573}" type="parTrans" cxnId="{864F2539-43B2-4E84-A93F-9708A8A6256B}">
      <dgm:prSet/>
      <dgm:spPr/>
      <dgm:t>
        <a:bodyPr/>
        <a:lstStyle/>
        <a:p>
          <a:endParaRPr lang="en-NZ"/>
        </a:p>
      </dgm:t>
    </dgm:pt>
    <dgm:pt modelId="{35094C38-B567-433C-851C-E9DE381E0075}" type="sibTrans" cxnId="{864F2539-43B2-4E84-A93F-9708A8A6256B}">
      <dgm:prSet/>
      <dgm:spPr/>
      <dgm:t>
        <a:bodyPr/>
        <a:lstStyle/>
        <a:p>
          <a:endParaRPr lang="en-NZ"/>
        </a:p>
      </dgm:t>
    </dgm:pt>
    <dgm:pt modelId="{976AA7E4-ECD1-41F9-B144-29404E067F24}" type="pres">
      <dgm:prSet presAssocID="{53F0900E-04CA-4D0D-A0D9-455D6F71242C}" presName="Name0" presStyleCnt="0">
        <dgm:presLayoutVars>
          <dgm:chMax/>
          <dgm:chPref/>
          <dgm:dir/>
          <dgm:animLvl val="lvl"/>
        </dgm:presLayoutVars>
      </dgm:prSet>
      <dgm:spPr/>
      <dgm:t>
        <a:bodyPr/>
        <a:lstStyle/>
        <a:p>
          <a:endParaRPr lang="en-NZ"/>
        </a:p>
      </dgm:t>
    </dgm:pt>
    <dgm:pt modelId="{519E8EBE-9CC3-48B1-BCBE-164C8C0597DB}" type="pres">
      <dgm:prSet presAssocID="{F462407A-3F69-42F0-8B41-A2BDB5FE80C9}" presName="composite" presStyleCnt="0"/>
      <dgm:spPr/>
    </dgm:pt>
    <dgm:pt modelId="{B0740E4F-0DA2-486E-A383-6F17C70A21FA}" type="pres">
      <dgm:prSet presAssocID="{F462407A-3F69-42F0-8B41-A2BDB5FE80C9}" presName="Parent1" presStyleLbl="node1" presStyleIdx="0" presStyleCnt="6" custLinFactNeighborX="1914" custLinFactNeighborY="-896">
        <dgm:presLayoutVars>
          <dgm:chMax val="1"/>
          <dgm:chPref val="1"/>
          <dgm:bulletEnabled val="1"/>
        </dgm:presLayoutVars>
      </dgm:prSet>
      <dgm:spPr/>
      <dgm:t>
        <a:bodyPr/>
        <a:lstStyle/>
        <a:p>
          <a:endParaRPr lang="en-NZ"/>
        </a:p>
      </dgm:t>
    </dgm:pt>
    <dgm:pt modelId="{94DF3CC8-6A05-489B-AB7C-1D80CED01884}" type="pres">
      <dgm:prSet presAssocID="{F462407A-3F69-42F0-8B41-A2BDB5FE80C9}" presName="Childtext1" presStyleLbl="revTx" presStyleIdx="0" presStyleCnt="3">
        <dgm:presLayoutVars>
          <dgm:chMax val="0"/>
          <dgm:chPref val="0"/>
          <dgm:bulletEnabled val="1"/>
        </dgm:presLayoutVars>
      </dgm:prSet>
      <dgm:spPr/>
      <dgm:t>
        <a:bodyPr/>
        <a:lstStyle/>
        <a:p>
          <a:endParaRPr lang="en-NZ"/>
        </a:p>
      </dgm:t>
    </dgm:pt>
    <dgm:pt modelId="{3A925ED8-5690-49E9-A42C-0E5924313ACC}" type="pres">
      <dgm:prSet presAssocID="{F462407A-3F69-42F0-8B41-A2BDB5FE80C9}" presName="BalanceSpacing" presStyleCnt="0"/>
      <dgm:spPr/>
    </dgm:pt>
    <dgm:pt modelId="{154ACBA9-8DE4-4688-B030-7387CF475130}" type="pres">
      <dgm:prSet presAssocID="{F462407A-3F69-42F0-8B41-A2BDB5FE80C9}" presName="BalanceSpacing1" presStyleCnt="0"/>
      <dgm:spPr/>
    </dgm:pt>
    <dgm:pt modelId="{8E2C668E-CDD9-46CC-BE4D-260C17A30E68}" type="pres">
      <dgm:prSet presAssocID="{C524A137-F79F-4882-BA99-02B087461A2A}" presName="Accent1Text" presStyleLbl="node1" presStyleIdx="1" presStyleCnt="6" custLinFactNeighborX="844" custLinFactNeighborY="28"/>
      <dgm:spPr/>
      <dgm:t>
        <a:bodyPr/>
        <a:lstStyle/>
        <a:p>
          <a:endParaRPr lang="en-NZ"/>
        </a:p>
      </dgm:t>
    </dgm:pt>
    <dgm:pt modelId="{FF94B046-21E6-42C0-B0A1-473AC911DBC6}" type="pres">
      <dgm:prSet presAssocID="{C524A137-F79F-4882-BA99-02B087461A2A}" presName="spaceBetweenRectangles" presStyleCnt="0"/>
      <dgm:spPr/>
    </dgm:pt>
    <dgm:pt modelId="{9279D8C4-F26F-4133-BF7E-1F6A42C4FC3F}" type="pres">
      <dgm:prSet presAssocID="{8E1DB12E-610E-4CC4-8FF4-DB3AEC9361B5}" presName="composite" presStyleCnt="0"/>
      <dgm:spPr/>
    </dgm:pt>
    <dgm:pt modelId="{D9F00597-865C-4F6E-A9C5-A19BB549B8FF}" type="pres">
      <dgm:prSet presAssocID="{8E1DB12E-610E-4CC4-8FF4-DB3AEC9361B5}" presName="Parent1" presStyleLbl="node1" presStyleIdx="2" presStyleCnt="6">
        <dgm:presLayoutVars>
          <dgm:chMax val="1"/>
          <dgm:chPref val="1"/>
          <dgm:bulletEnabled val="1"/>
        </dgm:presLayoutVars>
      </dgm:prSet>
      <dgm:spPr/>
      <dgm:t>
        <a:bodyPr/>
        <a:lstStyle/>
        <a:p>
          <a:endParaRPr lang="en-NZ"/>
        </a:p>
      </dgm:t>
    </dgm:pt>
    <dgm:pt modelId="{CB445227-9BBE-46BB-B035-64020230F93F}" type="pres">
      <dgm:prSet presAssocID="{8E1DB12E-610E-4CC4-8FF4-DB3AEC9361B5}" presName="Childtext1" presStyleLbl="revTx" presStyleIdx="1" presStyleCnt="3">
        <dgm:presLayoutVars>
          <dgm:chMax val="0"/>
          <dgm:chPref val="0"/>
          <dgm:bulletEnabled val="1"/>
        </dgm:presLayoutVars>
      </dgm:prSet>
      <dgm:spPr/>
      <dgm:t>
        <a:bodyPr/>
        <a:lstStyle/>
        <a:p>
          <a:endParaRPr lang="en-NZ"/>
        </a:p>
      </dgm:t>
    </dgm:pt>
    <dgm:pt modelId="{A806C72D-C272-4351-9D52-4DB5657193DD}" type="pres">
      <dgm:prSet presAssocID="{8E1DB12E-610E-4CC4-8FF4-DB3AEC9361B5}" presName="BalanceSpacing" presStyleCnt="0"/>
      <dgm:spPr/>
    </dgm:pt>
    <dgm:pt modelId="{0DC644BC-728A-4A93-B32E-BBF2CBBE9170}" type="pres">
      <dgm:prSet presAssocID="{8E1DB12E-610E-4CC4-8FF4-DB3AEC9361B5}" presName="BalanceSpacing1" presStyleCnt="0"/>
      <dgm:spPr/>
    </dgm:pt>
    <dgm:pt modelId="{09C9E09D-2622-4F44-A8B9-A8865DD5409C}" type="pres">
      <dgm:prSet presAssocID="{9F087A60-ABEA-455A-92CB-4EF32CC22C75}" presName="Accent1Text" presStyleLbl="node1" presStyleIdx="3" presStyleCnt="6"/>
      <dgm:spPr/>
      <dgm:t>
        <a:bodyPr/>
        <a:lstStyle/>
        <a:p>
          <a:endParaRPr lang="en-NZ"/>
        </a:p>
      </dgm:t>
    </dgm:pt>
    <dgm:pt modelId="{C1FA617D-BDEF-42F9-966C-098F7AA67F3A}" type="pres">
      <dgm:prSet presAssocID="{9F087A60-ABEA-455A-92CB-4EF32CC22C75}" presName="spaceBetweenRectangles" presStyleCnt="0"/>
      <dgm:spPr/>
    </dgm:pt>
    <dgm:pt modelId="{23F2BFA0-E674-41D4-97E4-F467AE85172E}" type="pres">
      <dgm:prSet presAssocID="{2B5721DA-84E3-4AEF-9025-7DA34E57698A}" presName="composite" presStyleCnt="0"/>
      <dgm:spPr/>
    </dgm:pt>
    <dgm:pt modelId="{94B92D8D-1FDB-408B-8898-4E5636F5C992}" type="pres">
      <dgm:prSet presAssocID="{2B5721DA-84E3-4AEF-9025-7DA34E57698A}" presName="Parent1" presStyleLbl="node1" presStyleIdx="4" presStyleCnt="6">
        <dgm:presLayoutVars>
          <dgm:chMax val="1"/>
          <dgm:chPref val="1"/>
          <dgm:bulletEnabled val="1"/>
        </dgm:presLayoutVars>
      </dgm:prSet>
      <dgm:spPr/>
      <dgm:t>
        <a:bodyPr/>
        <a:lstStyle/>
        <a:p>
          <a:endParaRPr lang="en-NZ"/>
        </a:p>
      </dgm:t>
    </dgm:pt>
    <dgm:pt modelId="{F70583A9-BFCF-4D24-893C-44B18FBD0C27}" type="pres">
      <dgm:prSet presAssocID="{2B5721DA-84E3-4AEF-9025-7DA34E57698A}" presName="Childtext1" presStyleLbl="revTx" presStyleIdx="2" presStyleCnt="3">
        <dgm:presLayoutVars>
          <dgm:chMax val="0"/>
          <dgm:chPref val="0"/>
          <dgm:bulletEnabled val="1"/>
        </dgm:presLayoutVars>
      </dgm:prSet>
      <dgm:spPr/>
      <dgm:t>
        <a:bodyPr/>
        <a:lstStyle/>
        <a:p>
          <a:endParaRPr lang="en-NZ"/>
        </a:p>
      </dgm:t>
    </dgm:pt>
    <dgm:pt modelId="{0D0653ED-13F8-494C-8990-0915E8F77375}" type="pres">
      <dgm:prSet presAssocID="{2B5721DA-84E3-4AEF-9025-7DA34E57698A}" presName="BalanceSpacing" presStyleCnt="0"/>
      <dgm:spPr/>
    </dgm:pt>
    <dgm:pt modelId="{34B02961-ECED-4198-AC3D-EAD45203DCCB}" type="pres">
      <dgm:prSet presAssocID="{2B5721DA-84E3-4AEF-9025-7DA34E57698A}" presName="BalanceSpacing1" presStyleCnt="0"/>
      <dgm:spPr/>
    </dgm:pt>
    <dgm:pt modelId="{78E64F1C-B132-4F1F-B0A1-51AE18EFA76E}" type="pres">
      <dgm:prSet presAssocID="{F1DDC5D4-A4FA-461C-9EA6-4CE340C9FF75}" presName="Accent1Text" presStyleLbl="node1" presStyleIdx="5" presStyleCnt="6"/>
      <dgm:spPr/>
      <dgm:t>
        <a:bodyPr/>
        <a:lstStyle/>
        <a:p>
          <a:endParaRPr lang="en-NZ"/>
        </a:p>
      </dgm:t>
    </dgm:pt>
  </dgm:ptLst>
  <dgm:cxnLst>
    <dgm:cxn modelId="{864F2539-43B2-4E84-A93F-9708A8A6256B}" srcId="{2B5721DA-84E3-4AEF-9025-7DA34E57698A}" destId="{FB4EDE2A-8741-4934-8CEE-FC67B7F01165}" srcOrd="0" destOrd="0" parTransId="{7BC23D1F-E57E-4FE1-B043-38BC609E9573}" sibTransId="{35094C38-B567-433C-851C-E9DE381E0075}"/>
    <dgm:cxn modelId="{C7D0AEA8-F7B2-4742-B5F4-21841C9DE769}" type="presOf" srcId="{2138F035-CEF9-4AEC-A147-094C9C03325B}" destId="{CB445227-9BBE-46BB-B035-64020230F93F}" srcOrd="0" destOrd="0" presId="urn:microsoft.com/office/officeart/2008/layout/AlternatingHexagons"/>
    <dgm:cxn modelId="{B830D651-D6CF-4EC3-9412-EEB39921D3ED}" srcId="{53F0900E-04CA-4D0D-A0D9-455D6F71242C}" destId="{2B5721DA-84E3-4AEF-9025-7DA34E57698A}" srcOrd="2" destOrd="0" parTransId="{7032E757-98A6-453B-B0C4-A7A731D192F2}" sibTransId="{F1DDC5D4-A4FA-461C-9EA6-4CE340C9FF75}"/>
    <dgm:cxn modelId="{AA5D990B-FD6D-4BDC-9B36-A397B44A206F}" type="presOf" srcId="{F462407A-3F69-42F0-8B41-A2BDB5FE80C9}" destId="{B0740E4F-0DA2-486E-A383-6F17C70A21FA}" srcOrd="0" destOrd="0" presId="urn:microsoft.com/office/officeart/2008/layout/AlternatingHexagons"/>
    <dgm:cxn modelId="{EDE81016-B317-426A-98B3-59968125AC28}" type="presOf" srcId="{2B5721DA-84E3-4AEF-9025-7DA34E57698A}" destId="{94B92D8D-1FDB-408B-8898-4E5636F5C992}" srcOrd="0" destOrd="0" presId="urn:microsoft.com/office/officeart/2008/layout/AlternatingHexagons"/>
    <dgm:cxn modelId="{33AC5751-4F4C-4405-8F15-BBA856CF4B68}" type="presOf" srcId="{FB4EDE2A-8741-4934-8CEE-FC67B7F01165}" destId="{F70583A9-BFCF-4D24-893C-44B18FBD0C27}" srcOrd="0" destOrd="0" presId="urn:microsoft.com/office/officeart/2008/layout/AlternatingHexagons"/>
    <dgm:cxn modelId="{B1BA5ADE-E508-4AC9-9D12-562B93CD1810}" type="presOf" srcId="{53F0900E-04CA-4D0D-A0D9-455D6F71242C}" destId="{976AA7E4-ECD1-41F9-B144-29404E067F24}" srcOrd="0" destOrd="0" presId="urn:microsoft.com/office/officeart/2008/layout/AlternatingHexagons"/>
    <dgm:cxn modelId="{A1C764C3-D60F-497B-B69D-DEDEE33B7D60}" srcId="{53F0900E-04CA-4D0D-A0D9-455D6F71242C}" destId="{F462407A-3F69-42F0-8B41-A2BDB5FE80C9}" srcOrd="0" destOrd="0" parTransId="{1D4EBD04-6C56-4716-88F3-E7CB745E736B}" sibTransId="{C524A137-F79F-4882-BA99-02B087461A2A}"/>
    <dgm:cxn modelId="{CE66B1ED-EB38-472B-B6BA-E7617D38C0FF}" srcId="{8E1DB12E-610E-4CC4-8FF4-DB3AEC9361B5}" destId="{2138F035-CEF9-4AEC-A147-094C9C03325B}" srcOrd="0" destOrd="0" parTransId="{A2598D52-4EE3-4878-888F-B57D52B5EA26}" sibTransId="{E36C0363-17FF-4411-B815-6FC4D42C26C7}"/>
    <dgm:cxn modelId="{2A5F734E-2691-4CE1-8C71-4FCDD1D6C405}" type="presOf" srcId="{F1DDC5D4-A4FA-461C-9EA6-4CE340C9FF75}" destId="{78E64F1C-B132-4F1F-B0A1-51AE18EFA76E}" srcOrd="0" destOrd="0" presId="urn:microsoft.com/office/officeart/2008/layout/AlternatingHexagons"/>
    <dgm:cxn modelId="{B76BA563-D563-436D-9544-0B827AB11E79}" type="presOf" srcId="{9F087A60-ABEA-455A-92CB-4EF32CC22C75}" destId="{09C9E09D-2622-4F44-A8B9-A8865DD5409C}" srcOrd="0" destOrd="0" presId="urn:microsoft.com/office/officeart/2008/layout/AlternatingHexagons"/>
    <dgm:cxn modelId="{EDC60773-AC5C-4FCE-98F9-17469D5F07B1}" type="presOf" srcId="{C524A137-F79F-4882-BA99-02B087461A2A}" destId="{8E2C668E-CDD9-46CC-BE4D-260C17A30E68}" srcOrd="0" destOrd="0" presId="urn:microsoft.com/office/officeart/2008/layout/AlternatingHexagons"/>
    <dgm:cxn modelId="{C9BA8603-2864-45C9-ABCA-7E61CB0CC309}" srcId="{53F0900E-04CA-4D0D-A0D9-455D6F71242C}" destId="{8E1DB12E-610E-4CC4-8FF4-DB3AEC9361B5}" srcOrd="1" destOrd="0" parTransId="{7B707A75-2C45-4C1E-8929-E93A68BA9516}" sibTransId="{9F087A60-ABEA-455A-92CB-4EF32CC22C75}"/>
    <dgm:cxn modelId="{5555B9E3-BBFC-4A82-A202-5A248CCF5044}" type="presOf" srcId="{1950BF1D-3E4A-43E3-827E-770131903FE5}" destId="{94DF3CC8-6A05-489B-AB7C-1D80CED01884}" srcOrd="0" destOrd="0" presId="urn:microsoft.com/office/officeart/2008/layout/AlternatingHexagons"/>
    <dgm:cxn modelId="{9BE7020D-1861-49A3-A0F5-D824F0B6DC79}" srcId="{F462407A-3F69-42F0-8B41-A2BDB5FE80C9}" destId="{1950BF1D-3E4A-43E3-827E-770131903FE5}" srcOrd="0" destOrd="0" parTransId="{E5715F53-D959-47FA-A09A-E85AEB9244CD}" sibTransId="{092CE93E-3062-4D7E-9BDD-5DE922329984}"/>
    <dgm:cxn modelId="{228A3AB3-E14C-4826-A3FB-69D62EA48C38}" type="presOf" srcId="{8E1DB12E-610E-4CC4-8FF4-DB3AEC9361B5}" destId="{D9F00597-865C-4F6E-A9C5-A19BB549B8FF}" srcOrd="0" destOrd="0" presId="urn:microsoft.com/office/officeart/2008/layout/AlternatingHexagons"/>
    <dgm:cxn modelId="{DBA631AD-E2C9-4E26-9DFB-E4C02044A317}" type="presParOf" srcId="{976AA7E4-ECD1-41F9-B144-29404E067F24}" destId="{519E8EBE-9CC3-48B1-BCBE-164C8C0597DB}" srcOrd="0" destOrd="0" presId="urn:microsoft.com/office/officeart/2008/layout/AlternatingHexagons"/>
    <dgm:cxn modelId="{1F53BB12-0A00-4C74-B52F-01F7F9ACB30E}" type="presParOf" srcId="{519E8EBE-9CC3-48B1-BCBE-164C8C0597DB}" destId="{B0740E4F-0DA2-486E-A383-6F17C70A21FA}" srcOrd="0" destOrd="0" presId="urn:microsoft.com/office/officeart/2008/layout/AlternatingHexagons"/>
    <dgm:cxn modelId="{D65FF936-0EFD-4B14-BE56-C4C0C5D4E7E7}" type="presParOf" srcId="{519E8EBE-9CC3-48B1-BCBE-164C8C0597DB}" destId="{94DF3CC8-6A05-489B-AB7C-1D80CED01884}" srcOrd="1" destOrd="0" presId="urn:microsoft.com/office/officeart/2008/layout/AlternatingHexagons"/>
    <dgm:cxn modelId="{557BA7E4-3DA2-4F75-93E8-ACADE9002283}" type="presParOf" srcId="{519E8EBE-9CC3-48B1-BCBE-164C8C0597DB}" destId="{3A925ED8-5690-49E9-A42C-0E5924313ACC}" srcOrd="2" destOrd="0" presId="urn:microsoft.com/office/officeart/2008/layout/AlternatingHexagons"/>
    <dgm:cxn modelId="{EC510374-8C10-4448-8D2C-14CEDEA53DC7}" type="presParOf" srcId="{519E8EBE-9CC3-48B1-BCBE-164C8C0597DB}" destId="{154ACBA9-8DE4-4688-B030-7387CF475130}" srcOrd="3" destOrd="0" presId="urn:microsoft.com/office/officeart/2008/layout/AlternatingHexagons"/>
    <dgm:cxn modelId="{5EFD0DB1-26E4-40DD-B98B-0D8252956413}" type="presParOf" srcId="{519E8EBE-9CC3-48B1-BCBE-164C8C0597DB}" destId="{8E2C668E-CDD9-46CC-BE4D-260C17A30E68}" srcOrd="4" destOrd="0" presId="urn:microsoft.com/office/officeart/2008/layout/AlternatingHexagons"/>
    <dgm:cxn modelId="{AD0CF1DF-37AF-4F8E-9755-AFA84CE5C4FC}" type="presParOf" srcId="{976AA7E4-ECD1-41F9-B144-29404E067F24}" destId="{FF94B046-21E6-42C0-B0A1-473AC911DBC6}" srcOrd="1" destOrd="0" presId="urn:microsoft.com/office/officeart/2008/layout/AlternatingHexagons"/>
    <dgm:cxn modelId="{E0463585-0EFA-478B-913B-886C07D45D9D}" type="presParOf" srcId="{976AA7E4-ECD1-41F9-B144-29404E067F24}" destId="{9279D8C4-F26F-4133-BF7E-1F6A42C4FC3F}" srcOrd="2" destOrd="0" presId="urn:microsoft.com/office/officeart/2008/layout/AlternatingHexagons"/>
    <dgm:cxn modelId="{E8E928BD-76A7-4C44-9485-64C5485F90F2}" type="presParOf" srcId="{9279D8C4-F26F-4133-BF7E-1F6A42C4FC3F}" destId="{D9F00597-865C-4F6E-A9C5-A19BB549B8FF}" srcOrd="0" destOrd="0" presId="urn:microsoft.com/office/officeart/2008/layout/AlternatingHexagons"/>
    <dgm:cxn modelId="{7C02930E-CE52-40B7-8E42-E52014FB6F43}" type="presParOf" srcId="{9279D8C4-F26F-4133-BF7E-1F6A42C4FC3F}" destId="{CB445227-9BBE-46BB-B035-64020230F93F}" srcOrd="1" destOrd="0" presId="urn:microsoft.com/office/officeart/2008/layout/AlternatingHexagons"/>
    <dgm:cxn modelId="{34940E44-983F-4523-82D6-13F9D7663E23}" type="presParOf" srcId="{9279D8C4-F26F-4133-BF7E-1F6A42C4FC3F}" destId="{A806C72D-C272-4351-9D52-4DB5657193DD}" srcOrd="2" destOrd="0" presId="urn:microsoft.com/office/officeart/2008/layout/AlternatingHexagons"/>
    <dgm:cxn modelId="{5B0D19F4-3FB6-46BE-8E9F-AC491529FC84}" type="presParOf" srcId="{9279D8C4-F26F-4133-BF7E-1F6A42C4FC3F}" destId="{0DC644BC-728A-4A93-B32E-BBF2CBBE9170}" srcOrd="3" destOrd="0" presId="urn:microsoft.com/office/officeart/2008/layout/AlternatingHexagons"/>
    <dgm:cxn modelId="{E4135B8E-DEA3-4ED7-8735-8FD7344A8927}" type="presParOf" srcId="{9279D8C4-F26F-4133-BF7E-1F6A42C4FC3F}" destId="{09C9E09D-2622-4F44-A8B9-A8865DD5409C}" srcOrd="4" destOrd="0" presId="urn:microsoft.com/office/officeart/2008/layout/AlternatingHexagons"/>
    <dgm:cxn modelId="{6862679C-F36E-4B06-9DD7-9A70B93DA19F}" type="presParOf" srcId="{976AA7E4-ECD1-41F9-B144-29404E067F24}" destId="{C1FA617D-BDEF-42F9-966C-098F7AA67F3A}" srcOrd="3" destOrd="0" presId="urn:microsoft.com/office/officeart/2008/layout/AlternatingHexagons"/>
    <dgm:cxn modelId="{51BC633A-BB2C-4317-AD27-1E6119E42D25}" type="presParOf" srcId="{976AA7E4-ECD1-41F9-B144-29404E067F24}" destId="{23F2BFA0-E674-41D4-97E4-F467AE85172E}" srcOrd="4" destOrd="0" presId="urn:microsoft.com/office/officeart/2008/layout/AlternatingHexagons"/>
    <dgm:cxn modelId="{FF6A4883-F29F-4E43-A89B-C986D40A0DDA}" type="presParOf" srcId="{23F2BFA0-E674-41D4-97E4-F467AE85172E}" destId="{94B92D8D-1FDB-408B-8898-4E5636F5C992}" srcOrd="0" destOrd="0" presId="urn:microsoft.com/office/officeart/2008/layout/AlternatingHexagons"/>
    <dgm:cxn modelId="{46A9A005-2700-43F4-B4CA-E1631928FAB6}" type="presParOf" srcId="{23F2BFA0-E674-41D4-97E4-F467AE85172E}" destId="{F70583A9-BFCF-4D24-893C-44B18FBD0C27}" srcOrd="1" destOrd="0" presId="urn:microsoft.com/office/officeart/2008/layout/AlternatingHexagons"/>
    <dgm:cxn modelId="{CF42872B-0FD3-443E-84DE-6A1BD00E80C0}" type="presParOf" srcId="{23F2BFA0-E674-41D4-97E4-F467AE85172E}" destId="{0D0653ED-13F8-494C-8990-0915E8F77375}" srcOrd="2" destOrd="0" presId="urn:microsoft.com/office/officeart/2008/layout/AlternatingHexagons"/>
    <dgm:cxn modelId="{C7FA51CB-E10C-43D3-BA28-EDDCA022CD8B}" type="presParOf" srcId="{23F2BFA0-E674-41D4-97E4-F467AE85172E}" destId="{34B02961-ECED-4198-AC3D-EAD45203DCCB}" srcOrd="3" destOrd="0" presId="urn:microsoft.com/office/officeart/2008/layout/AlternatingHexagons"/>
    <dgm:cxn modelId="{306B9C95-1204-4866-B7AC-0BD4409ADE6C}" type="presParOf" srcId="{23F2BFA0-E674-41D4-97E4-F467AE85172E}" destId="{78E64F1C-B132-4F1F-B0A1-51AE18EFA76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70FF1C-7623-48E6-814F-43113FA219E8}"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NZ"/>
        </a:p>
      </dgm:t>
    </dgm:pt>
    <dgm:pt modelId="{3319E36D-C474-4DDD-853F-BD143873817D}">
      <dgm:prSet phldrT="[Text]"/>
      <dgm:spPr>
        <a:solidFill>
          <a:schemeClr val="accent4"/>
        </a:solidFill>
      </dgm:spPr>
      <dgm:t>
        <a:bodyPr/>
        <a:lstStyle/>
        <a:p>
          <a:r>
            <a:rPr lang="en-NZ" dirty="0" smtClean="0">
              <a:solidFill>
                <a:schemeClr val="tx1"/>
              </a:solidFill>
            </a:rPr>
            <a:t>ADFS</a:t>
          </a:r>
          <a:endParaRPr lang="en-NZ" dirty="0">
            <a:solidFill>
              <a:schemeClr val="tx1"/>
            </a:solidFill>
          </a:endParaRPr>
        </a:p>
      </dgm:t>
    </dgm:pt>
    <dgm:pt modelId="{EA4C6C53-CDC5-4BAE-B61F-D29E85018048}" type="parTrans" cxnId="{4C22B08E-C3D0-4047-A62C-FA1DDD198417}">
      <dgm:prSet/>
      <dgm:spPr/>
      <dgm:t>
        <a:bodyPr/>
        <a:lstStyle/>
        <a:p>
          <a:endParaRPr lang="en-NZ"/>
        </a:p>
      </dgm:t>
    </dgm:pt>
    <dgm:pt modelId="{439A69E9-F733-4788-B9A6-41A205E052F3}" type="sibTrans" cxnId="{4C22B08E-C3D0-4047-A62C-FA1DDD198417}">
      <dgm:prSet/>
      <dgm:spPr/>
      <dgm:t>
        <a:bodyPr/>
        <a:lstStyle/>
        <a:p>
          <a:endParaRPr lang="en-NZ"/>
        </a:p>
      </dgm:t>
    </dgm:pt>
    <dgm:pt modelId="{997BF909-90D6-4F67-83E6-8E0B45E85432}">
      <dgm:prSet phldrT="[Text]"/>
      <dgm:spPr>
        <a:solidFill>
          <a:schemeClr val="tx1"/>
        </a:solidFill>
      </dgm:spPr>
      <dgm:t>
        <a:bodyPr/>
        <a:lstStyle/>
        <a:p>
          <a:r>
            <a:rPr lang="en-NZ" dirty="0" smtClean="0"/>
            <a:t>On premises</a:t>
          </a:r>
          <a:endParaRPr lang="en-NZ" dirty="0"/>
        </a:p>
      </dgm:t>
    </dgm:pt>
    <dgm:pt modelId="{FDA16292-8E8D-4286-AF86-041D5A40BFFA}" type="parTrans" cxnId="{A9FC5FC7-3B3D-4B75-B473-8AB49795B8B8}">
      <dgm:prSet/>
      <dgm:spPr/>
      <dgm:t>
        <a:bodyPr/>
        <a:lstStyle/>
        <a:p>
          <a:endParaRPr lang="en-NZ"/>
        </a:p>
      </dgm:t>
    </dgm:pt>
    <dgm:pt modelId="{25E408A1-8647-4B97-880C-DD022EE21DDF}" type="sibTrans" cxnId="{A9FC5FC7-3B3D-4B75-B473-8AB49795B8B8}">
      <dgm:prSet/>
      <dgm:spPr/>
      <dgm:t>
        <a:bodyPr/>
        <a:lstStyle/>
        <a:p>
          <a:endParaRPr lang="en-NZ"/>
        </a:p>
      </dgm:t>
    </dgm:pt>
    <dgm:pt modelId="{BDF65657-0A61-4E9C-A227-D87EEAE9367E}">
      <dgm:prSet phldrT="[Text]"/>
      <dgm:spPr>
        <a:solidFill>
          <a:schemeClr val="tx1"/>
        </a:solidFill>
      </dgm:spPr>
      <dgm:t>
        <a:bodyPr/>
        <a:lstStyle/>
        <a:p>
          <a:r>
            <a:rPr lang="en-NZ" dirty="0" smtClean="0"/>
            <a:t>Claims rules</a:t>
          </a:r>
          <a:endParaRPr lang="en-NZ" dirty="0"/>
        </a:p>
      </dgm:t>
    </dgm:pt>
    <dgm:pt modelId="{3356A580-B1DA-4ADE-9C61-D7811AC12F09}" type="parTrans" cxnId="{C9C9AD47-089B-405A-BC4A-0CD08759F91C}">
      <dgm:prSet/>
      <dgm:spPr/>
      <dgm:t>
        <a:bodyPr/>
        <a:lstStyle/>
        <a:p>
          <a:endParaRPr lang="en-NZ"/>
        </a:p>
      </dgm:t>
    </dgm:pt>
    <dgm:pt modelId="{14D2FB2D-9E19-4F51-A563-B5723424A46A}" type="sibTrans" cxnId="{C9C9AD47-089B-405A-BC4A-0CD08759F91C}">
      <dgm:prSet/>
      <dgm:spPr/>
      <dgm:t>
        <a:bodyPr/>
        <a:lstStyle/>
        <a:p>
          <a:endParaRPr lang="en-NZ"/>
        </a:p>
      </dgm:t>
    </dgm:pt>
    <dgm:pt modelId="{88E672DC-8040-4096-8DED-4935C8CA05E5}">
      <dgm:prSet phldrT="[Text]"/>
      <dgm:spPr>
        <a:solidFill>
          <a:schemeClr val="tx1"/>
        </a:solidFill>
      </dgm:spPr>
      <dgm:t>
        <a:bodyPr/>
        <a:lstStyle/>
        <a:p>
          <a:r>
            <a:rPr lang="en-NZ" dirty="0" smtClean="0"/>
            <a:t>SaaS Applications</a:t>
          </a:r>
          <a:endParaRPr lang="en-NZ" dirty="0"/>
        </a:p>
      </dgm:t>
    </dgm:pt>
    <dgm:pt modelId="{345C8885-D4D4-45C6-A422-34FA7786E98E}" type="parTrans" cxnId="{F76B563D-59AC-4302-869F-17201F686E29}">
      <dgm:prSet/>
      <dgm:spPr/>
      <dgm:t>
        <a:bodyPr/>
        <a:lstStyle/>
        <a:p>
          <a:endParaRPr lang="en-NZ"/>
        </a:p>
      </dgm:t>
    </dgm:pt>
    <dgm:pt modelId="{F4FA144A-FA83-4811-966F-3779E7879EE9}" type="sibTrans" cxnId="{F76B563D-59AC-4302-869F-17201F686E29}">
      <dgm:prSet/>
      <dgm:spPr/>
      <dgm:t>
        <a:bodyPr/>
        <a:lstStyle/>
        <a:p>
          <a:endParaRPr lang="en-NZ"/>
        </a:p>
      </dgm:t>
    </dgm:pt>
    <dgm:pt modelId="{3CE0D22E-B7A7-447D-8407-10A088B8C512}">
      <dgm:prSet phldrT="[Text]"/>
      <dgm:spPr>
        <a:solidFill>
          <a:schemeClr val="tx1"/>
        </a:solidFill>
      </dgm:spPr>
      <dgm:t>
        <a:bodyPr/>
        <a:lstStyle/>
        <a:p>
          <a:r>
            <a:rPr lang="en-NZ" dirty="0" smtClean="0"/>
            <a:t>Sync. to AAD</a:t>
          </a:r>
          <a:endParaRPr lang="en-NZ" dirty="0"/>
        </a:p>
      </dgm:t>
    </dgm:pt>
    <dgm:pt modelId="{E90FA557-9844-4618-B24D-AF1A59D8659C}" type="sibTrans" cxnId="{B451E12F-9CBA-4DD9-A4BC-D54A7343D859}">
      <dgm:prSet/>
      <dgm:spPr/>
      <dgm:t>
        <a:bodyPr/>
        <a:lstStyle/>
        <a:p>
          <a:endParaRPr lang="en-NZ"/>
        </a:p>
      </dgm:t>
    </dgm:pt>
    <dgm:pt modelId="{46DA6BC6-1F9F-49B8-9589-32EB6BECC6E0}" type="parTrans" cxnId="{B451E12F-9CBA-4DD9-A4BC-D54A7343D859}">
      <dgm:prSet/>
      <dgm:spPr/>
      <dgm:t>
        <a:bodyPr/>
        <a:lstStyle/>
        <a:p>
          <a:endParaRPr lang="en-NZ"/>
        </a:p>
      </dgm:t>
    </dgm:pt>
    <dgm:pt modelId="{16B1B4A8-C482-4675-8B61-BF1A221DC713}">
      <dgm:prSet/>
      <dgm:spPr/>
      <dgm:t>
        <a:bodyPr/>
        <a:lstStyle/>
        <a:p>
          <a:endParaRPr lang="en-NZ"/>
        </a:p>
      </dgm:t>
    </dgm:pt>
    <dgm:pt modelId="{79432279-EB65-4B06-9DFC-A231C9EBB83C}" type="parTrans" cxnId="{D90B447E-1595-44ED-9D31-F9BBD89D8B8B}">
      <dgm:prSet/>
      <dgm:spPr/>
      <dgm:t>
        <a:bodyPr/>
        <a:lstStyle/>
        <a:p>
          <a:endParaRPr lang="en-NZ"/>
        </a:p>
      </dgm:t>
    </dgm:pt>
    <dgm:pt modelId="{DCD071AD-FE66-47D2-94A9-7C51197AE89A}" type="sibTrans" cxnId="{D90B447E-1595-44ED-9D31-F9BBD89D8B8B}">
      <dgm:prSet/>
      <dgm:spPr/>
      <dgm:t>
        <a:bodyPr/>
        <a:lstStyle/>
        <a:p>
          <a:endParaRPr lang="en-NZ"/>
        </a:p>
      </dgm:t>
    </dgm:pt>
    <dgm:pt modelId="{A217F4BA-71C0-44DE-8ED0-63C648B39F7F}" type="pres">
      <dgm:prSet presAssocID="{7770FF1C-7623-48E6-814F-43113FA219E8}" presName="diagram" presStyleCnt="0">
        <dgm:presLayoutVars>
          <dgm:chMax val="1"/>
          <dgm:dir/>
          <dgm:animLvl val="ctr"/>
          <dgm:resizeHandles val="exact"/>
        </dgm:presLayoutVars>
      </dgm:prSet>
      <dgm:spPr/>
      <dgm:t>
        <a:bodyPr/>
        <a:lstStyle/>
        <a:p>
          <a:endParaRPr lang="en-NZ"/>
        </a:p>
      </dgm:t>
    </dgm:pt>
    <dgm:pt modelId="{C11F52D0-A5B6-456E-A150-692AC94CBF9C}" type="pres">
      <dgm:prSet presAssocID="{7770FF1C-7623-48E6-814F-43113FA219E8}" presName="matrix" presStyleCnt="0"/>
      <dgm:spPr/>
    </dgm:pt>
    <dgm:pt modelId="{FB5D9B4E-F323-43E6-A8D2-6054E14C291A}" type="pres">
      <dgm:prSet presAssocID="{7770FF1C-7623-48E6-814F-43113FA219E8}" presName="tile1" presStyleLbl="node1" presStyleIdx="0" presStyleCnt="4"/>
      <dgm:spPr/>
      <dgm:t>
        <a:bodyPr/>
        <a:lstStyle/>
        <a:p>
          <a:endParaRPr lang="en-NZ"/>
        </a:p>
      </dgm:t>
    </dgm:pt>
    <dgm:pt modelId="{80A13BBD-9D40-40CF-97F2-DF3A0C446B39}" type="pres">
      <dgm:prSet presAssocID="{7770FF1C-7623-48E6-814F-43113FA219E8}" presName="tile1text" presStyleLbl="node1" presStyleIdx="0" presStyleCnt="4">
        <dgm:presLayoutVars>
          <dgm:chMax val="0"/>
          <dgm:chPref val="0"/>
          <dgm:bulletEnabled val="1"/>
        </dgm:presLayoutVars>
      </dgm:prSet>
      <dgm:spPr/>
      <dgm:t>
        <a:bodyPr/>
        <a:lstStyle/>
        <a:p>
          <a:endParaRPr lang="en-NZ"/>
        </a:p>
      </dgm:t>
    </dgm:pt>
    <dgm:pt modelId="{8B715C46-6CF3-49C8-9183-C2F7446E9CD6}" type="pres">
      <dgm:prSet presAssocID="{7770FF1C-7623-48E6-814F-43113FA219E8}" presName="tile2" presStyleLbl="node1" presStyleIdx="1" presStyleCnt="4"/>
      <dgm:spPr/>
      <dgm:t>
        <a:bodyPr/>
        <a:lstStyle/>
        <a:p>
          <a:endParaRPr lang="en-NZ"/>
        </a:p>
      </dgm:t>
    </dgm:pt>
    <dgm:pt modelId="{36357B45-B9B9-4077-99B5-FEA9147A5497}" type="pres">
      <dgm:prSet presAssocID="{7770FF1C-7623-48E6-814F-43113FA219E8}" presName="tile2text" presStyleLbl="node1" presStyleIdx="1" presStyleCnt="4">
        <dgm:presLayoutVars>
          <dgm:chMax val="0"/>
          <dgm:chPref val="0"/>
          <dgm:bulletEnabled val="1"/>
        </dgm:presLayoutVars>
      </dgm:prSet>
      <dgm:spPr/>
      <dgm:t>
        <a:bodyPr/>
        <a:lstStyle/>
        <a:p>
          <a:endParaRPr lang="en-NZ"/>
        </a:p>
      </dgm:t>
    </dgm:pt>
    <dgm:pt modelId="{DAE357A6-853F-4F03-8A7F-59C30A467DA0}" type="pres">
      <dgm:prSet presAssocID="{7770FF1C-7623-48E6-814F-43113FA219E8}" presName="tile3" presStyleLbl="node1" presStyleIdx="2" presStyleCnt="4"/>
      <dgm:spPr/>
      <dgm:t>
        <a:bodyPr/>
        <a:lstStyle/>
        <a:p>
          <a:endParaRPr lang="en-NZ"/>
        </a:p>
      </dgm:t>
    </dgm:pt>
    <dgm:pt modelId="{EC614018-393B-4279-89E2-781C287D7CDC}" type="pres">
      <dgm:prSet presAssocID="{7770FF1C-7623-48E6-814F-43113FA219E8}" presName="tile3text" presStyleLbl="node1" presStyleIdx="2" presStyleCnt="4">
        <dgm:presLayoutVars>
          <dgm:chMax val="0"/>
          <dgm:chPref val="0"/>
          <dgm:bulletEnabled val="1"/>
        </dgm:presLayoutVars>
      </dgm:prSet>
      <dgm:spPr/>
      <dgm:t>
        <a:bodyPr/>
        <a:lstStyle/>
        <a:p>
          <a:endParaRPr lang="en-NZ"/>
        </a:p>
      </dgm:t>
    </dgm:pt>
    <dgm:pt modelId="{F0FE515D-1C18-4098-B070-1EEA4E5226B2}" type="pres">
      <dgm:prSet presAssocID="{7770FF1C-7623-48E6-814F-43113FA219E8}" presName="tile4" presStyleLbl="node1" presStyleIdx="3" presStyleCnt="4"/>
      <dgm:spPr/>
      <dgm:t>
        <a:bodyPr/>
        <a:lstStyle/>
        <a:p>
          <a:endParaRPr lang="en-NZ"/>
        </a:p>
      </dgm:t>
    </dgm:pt>
    <dgm:pt modelId="{760A91EB-975B-4B35-90DB-3C22EA984BC7}" type="pres">
      <dgm:prSet presAssocID="{7770FF1C-7623-48E6-814F-43113FA219E8}" presName="tile4text" presStyleLbl="node1" presStyleIdx="3" presStyleCnt="4">
        <dgm:presLayoutVars>
          <dgm:chMax val="0"/>
          <dgm:chPref val="0"/>
          <dgm:bulletEnabled val="1"/>
        </dgm:presLayoutVars>
      </dgm:prSet>
      <dgm:spPr/>
      <dgm:t>
        <a:bodyPr/>
        <a:lstStyle/>
        <a:p>
          <a:endParaRPr lang="en-NZ"/>
        </a:p>
      </dgm:t>
    </dgm:pt>
    <dgm:pt modelId="{563B0600-1690-4164-B771-D79EE1688D17}" type="pres">
      <dgm:prSet presAssocID="{7770FF1C-7623-48E6-814F-43113FA219E8}" presName="centerTile" presStyleLbl="fgShp" presStyleIdx="0" presStyleCnt="1">
        <dgm:presLayoutVars>
          <dgm:chMax val="0"/>
          <dgm:chPref val="0"/>
        </dgm:presLayoutVars>
      </dgm:prSet>
      <dgm:spPr/>
      <dgm:t>
        <a:bodyPr/>
        <a:lstStyle/>
        <a:p>
          <a:endParaRPr lang="en-NZ"/>
        </a:p>
      </dgm:t>
    </dgm:pt>
  </dgm:ptLst>
  <dgm:cxnLst>
    <dgm:cxn modelId="{D8D5B57A-E841-44BE-A99F-F4716B438779}" type="presOf" srcId="{997BF909-90D6-4F67-83E6-8E0B45E85432}" destId="{80A13BBD-9D40-40CF-97F2-DF3A0C446B39}" srcOrd="1" destOrd="0" presId="urn:microsoft.com/office/officeart/2005/8/layout/matrix1"/>
    <dgm:cxn modelId="{4C22B08E-C3D0-4047-A62C-FA1DDD198417}" srcId="{7770FF1C-7623-48E6-814F-43113FA219E8}" destId="{3319E36D-C474-4DDD-853F-BD143873817D}" srcOrd="0" destOrd="0" parTransId="{EA4C6C53-CDC5-4BAE-B61F-D29E85018048}" sibTransId="{439A69E9-F733-4788-B9A6-41A205E052F3}"/>
    <dgm:cxn modelId="{D3646A01-02AA-4808-8381-9EBDEB9C3A5F}" type="presOf" srcId="{BDF65657-0A61-4E9C-A227-D87EEAE9367E}" destId="{8B715C46-6CF3-49C8-9183-C2F7446E9CD6}" srcOrd="0" destOrd="0" presId="urn:microsoft.com/office/officeart/2005/8/layout/matrix1"/>
    <dgm:cxn modelId="{A9FC5FC7-3B3D-4B75-B473-8AB49795B8B8}" srcId="{3319E36D-C474-4DDD-853F-BD143873817D}" destId="{997BF909-90D6-4F67-83E6-8E0B45E85432}" srcOrd="0" destOrd="0" parTransId="{FDA16292-8E8D-4286-AF86-041D5A40BFFA}" sibTransId="{25E408A1-8647-4B97-880C-DD022EE21DDF}"/>
    <dgm:cxn modelId="{7BD0BB6A-1DA6-49F5-B75C-CED8457A670E}" type="presOf" srcId="{3CE0D22E-B7A7-447D-8407-10A088B8C512}" destId="{760A91EB-975B-4B35-90DB-3C22EA984BC7}" srcOrd="1" destOrd="0" presId="urn:microsoft.com/office/officeart/2005/8/layout/matrix1"/>
    <dgm:cxn modelId="{4DA21ED8-1DE2-452C-A660-C0D00C06E3A0}" type="presOf" srcId="{997BF909-90D6-4F67-83E6-8E0B45E85432}" destId="{FB5D9B4E-F323-43E6-A8D2-6054E14C291A}" srcOrd="0" destOrd="0" presId="urn:microsoft.com/office/officeart/2005/8/layout/matrix1"/>
    <dgm:cxn modelId="{D90B447E-1595-44ED-9D31-F9BBD89D8B8B}" srcId="{3319E36D-C474-4DDD-853F-BD143873817D}" destId="{16B1B4A8-C482-4675-8B61-BF1A221DC713}" srcOrd="4" destOrd="0" parTransId="{79432279-EB65-4B06-9DFC-A231C9EBB83C}" sibTransId="{DCD071AD-FE66-47D2-94A9-7C51197AE89A}"/>
    <dgm:cxn modelId="{F76B563D-59AC-4302-869F-17201F686E29}" srcId="{3319E36D-C474-4DDD-853F-BD143873817D}" destId="{88E672DC-8040-4096-8DED-4935C8CA05E5}" srcOrd="2" destOrd="0" parTransId="{345C8885-D4D4-45C6-A422-34FA7786E98E}" sibTransId="{F4FA144A-FA83-4811-966F-3779E7879EE9}"/>
    <dgm:cxn modelId="{87A1A48A-FBF7-4524-ACA2-26F5AB688315}" type="presOf" srcId="{3CE0D22E-B7A7-447D-8407-10A088B8C512}" destId="{F0FE515D-1C18-4098-B070-1EEA4E5226B2}" srcOrd="0" destOrd="0" presId="urn:microsoft.com/office/officeart/2005/8/layout/matrix1"/>
    <dgm:cxn modelId="{A5FC9095-5D7F-4140-B117-4331EDF21D3E}" type="presOf" srcId="{88E672DC-8040-4096-8DED-4935C8CA05E5}" destId="{EC614018-393B-4279-89E2-781C287D7CDC}" srcOrd="1" destOrd="0" presId="urn:microsoft.com/office/officeart/2005/8/layout/matrix1"/>
    <dgm:cxn modelId="{675EA6F4-A9CD-4B6E-AB0B-3E2EA2F02535}" type="presOf" srcId="{88E672DC-8040-4096-8DED-4935C8CA05E5}" destId="{DAE357A6-853F-4F03-8A7F-59C30A467DA0}" srcOrd="0" destOrd="0" presId="urn:microsoft.com/office/officeart/2005/8/layout/matrix1"/>
    <dgm:cxn modelId="{BA924B87-3B71-40DE-87D1-33B430DF046A}" type="presOf" srcId="{7770FF1C-7623-48E6-814F-43113FA219E8}" destId="{A217F4BA-71C0-44DE-8ED0-63C648B39F7F}" srcOrd="0" destOrd="0" presId="urn:microsoft.com/office/officeart/2005/8/layout/matrix1"/>
    <dgm:cxn modelId="{B451E12F-9CBA-4DD9-A4BC-D54A7343D859}" srcId="{3319E36D-C474-4DDD-853F-BD143873817D}" destId="{3CE0D22E-B7A7-447D-8407-10A088B8C512}" srcOrd="3" destOrd="0" parTransId="{46DA6BC6-1F9F-49B8-9589-32EB6BECC6E0}" sibTransId="{E90FA557-9844-4618-B24D-AF1A59D8659C}"/>
    <dgm:cxn modelId="{1E34EE47-89FB-4EA7-A4E4-1EDFDC45D270}" type="presOf" srcId="{3319E36D-C474-4DDD-853F-BD143873817D}" destId="{563B0600-1690-4164-B771-D79EE1688D17}" srcOrd="0" destOrd="0" presId="urn:microsoft.com/office/officeart/2005/8/layout/matrix1"/>
    <dgm:cxn modelId="{2DC6D2C5-8352-4E91-B80E-13EA590742BF}" type="presOf" srcId="{BDF65657-0A61-4E9C-A227-D87EEAE9367E}" destId="{36357B45-B9B9-4077-99B5-FEA9147A5497}" srcOrd="1" destOrd="0" presId="urn:microsoft.com/office/officeart/2005/8/layout/matrix1"/>
    <dgm:cxn modelId="{C9C9AD47-089B-405A-BC4A-0CD08759F91C}" srcId="{3319E36D-C474-4DDD-853F-BD143873817D}" destId="{BDF65657-0A61-4E9C-A227-D87EEAE9367E}" srcOrd="1" destOrd="0" parTransId="{3356A580-B1DA-4ADE-9C61-D7811AC12F09}" sibTransId="{14D2FB2D-9E19-4F51-A563-B5723424A46A}"/>
    <dgm:cxn modelId="{5108418B-9E3F-4184-A9D7-2BFFEA8B15A6}" type="presParOf" srcId="{A217F4BA-71C0-44DE-8ED0-63C648B39F7F}" destId="{C11F52D0-A5B6-456E-A150-692AC94CBF9C}" srcOrd="0" destOrd="0" presId="urn:microsoft.com/office/officeart/2005/8/layout/matrix1"/>
    <dgm:cxn modelId="{8204DD37-3DC0-49CB-89D7-D65429CB692E}" type="presParOf" srcId="{C11F52D0-A5B6-456E-A150-692AC94CBF9C}" destId="{FB5D9B4E-F323-43E6-A8D2-6054E14C291A}" srcOrd="0" destOrd="0" presId="urn:microsoft.com/office/officeart/2005/8/layout/matrix1"/>
    <dgm:cxn modelId="{93B6A6D9-9C2C-43F7-BA62-405E88088BF4}" type="presParOf" srcId="{C11F52D0-A5B6-456E-A150-692AC94CBF9C}" destId="{80A13BBD-9D40-40CF-97F2-DF3A0C446B39}" srcOrd="1" destOrd="0" presId="urn:microsoft.com/office/officeart/2005/8/layout/matrix1"/>
    <dgm:cxn modelId="{2FEF961F-E164-4581-A507-FAA88021E51E}" type="presParOf" srcId="{C11F52D0-A5B6-456E-A150-692AC94CBF9C}" destId="{8B715C46-6CF3-49C8-9183-C2F7446E9CD6}" srcOrd="2" destOrd="0" presId="urn:microsoft.com/office/officeart/2005/8/layout/matrix1"/>
    <dgm:cxn modelId="{59BA523A-FA06-4639-AA5C-4F055CA4EF41}" type="presParOf" srcId="{C11F52D0-A5B6-456E-A150-692AC94CBF9C}" destId="{36357B45-B9B9-4077-99B5-FEA9147A5497}" srcOrd="3" destOrd="0" presId="urn:microsoft.com/office/officeart/2005/8/layout/matrix1"/>
    <dgm:cxn modelId="{4F98EF86-0593-467D-BF0A-98362AF2F41A}" type="presParOf" srcId="{C11F52D0-A5B6-456E-A150-692AC94CBF9C}" destId="{DAE357A6-853F-4F03-8A7F-59C30A467DA0}" srcOrd="4" destOrd="0" presId="urn:microsoft.com/office/officeart/2005/8/layout/matrix1"/>
    <dgm:cxn modelId="{531D6F95-5130-4C1A-B8E5-D7B275008CDA}" type="presParOf" srcId="{C11F52D0-A5B6-456E-A150-692AC94CBF9C}" destId="{EC614018-393B-4279-89E2-781C287D7CDC}" srcOrd="5" destOrd="0" presId="urn:microsoft.com/office/officeart/2005/8/layout/matrix1"/>
    <dgm:cxn modelId="{687D8F7F-F727-4E1B-924D-0912DB7180A2}" type="presParOf" srcId="{C11F52D0-A5B6-456E-A150-692AC94CBF9C}" destId="{F0FE515D-1C18-4098-B070-1EEA4E5226B2}" srcOrd="6" destOrd="0" presId="urn:microsoft.com/office/officeart/2005/8/layout/matrix1"/>
    <dgm:cxn modelId="{EE099750-3123-4A3A-8FA3-6EA84E9E32BD}" type="presParOf" srcId="{C11F52D0-A5B6-456E-A150-692AC94CBF9C}" destId="{760A91EB-975B-4B35-90DB-3C22EA984BC7}" srcOrd="7" destOrd="0" presId="urn:microsoft.com/office/officeart/2005/8/layout/matrix1"/>
    <dgm:cxn modelId="{92AEF44B-EE76-4E0F-97FF-33FA8A697D32}" type="presParOf" srcId="{A217F4BA-71C0-44DE-8ED0-63C648B39F7F}" destId="{563B0600-1690-4164-B771-D79EE1688D1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70FF1C-7623-48E6-814F-43113FA219E8}"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NZ"/>
        </a:p>
      </dgm:t>
    </dgm:pt>
    <dgm:pt modelId="{3319E36D-C474-4DDD-853F-BD143873817D}">
      <dgm:prSet phldrT="[Text]"/>
      <dgm:spPr>
        <a:solidFill>
          <a:schemeClr val="accent4"/>
        </a:solidFill>
      </dgm:spPr>
      <dgm:t>
        <a:bodyPr/>
        <a:lstStyle/>
        <a:p>
          <a:r>
            <a:rPr lang="en-NZ" dirty="0" smtClean="0"/>
            <a:t>AAD</a:t>
          </a:r>
          <a:endParaRPr lang="en-NZ" dirty="0"/>
        </a:p>
      </dgm:t>
    </dgm:pt>
    <dgm:pt modelId="{EA4C6C53-CDC5-4BAE-B61F-D29E85018048}" type="parTrans" cxnId="{4C22B08E-C3D0-4047-A62C-FA1DDD198417}">
      <dgm:prSet/>
      <dgm:spPr/>
      <dgm:t>
        <a:bodyPr/>
        <a:lstStyle/>
        <a:p>
          <a:endParaRPr lang="en-NZ"/>
        </a:p>
      </dgm:t>
    </dgm:pt>
    <dgm:pt modelId="{439A69E9-F733-4788-B9A6-41A205E052F3}" type="sibTrans" cxnId="{4C22B08E-C3D0-4047-A62C-FA1DDD198417}">
      <dgm:prSet/>
      <dgm:spPr/>
      <dgm:t>
        <a:bodyPr/>
        <a:lstStyle/>
        <a:p>
          <a:endParaRPr lang="en-NZ"/>
        </a:p>
      </dgm:t>
    </dgm:pt>
    <dgm:pt modelId="{997BF909-90D6-4F67-83E6-8E0B45E85432}">
      <dgm:prSet phldrT="[Text]"/>
      <dgm:spPr>
        <a:solidFill>
          <a:schemeClr val="tx1"/>
        </a:solidFill>
      </dgm:spPr>
      <dgm:t>
        <a:bodyPr/>
        <a:lstStyle/>
        <a:p>
          <a:r>
            <a:rPr lang="en-NZ" dirty="0" smtClean="0"/>
            <a:t>Cloud</a:t>
          </a:r>
          <a:endParaRPr lang="en-NZ" dirty="0"/>
        </a:p>
      </dgm:t>
    </dgm:pt>
    <dgm:pt modelId="{FDA16292-8E8D-4286-AF86-041D5A40BFFA}" type="parTrans" cxnId="{A9FC5FC7-3B3D-4B75-B473-8AB49795B8B8}">
      <dgm:prSet/>
      <dgm:spPr/>
      <dgm:t>
        <a:bodyPr/>
        <a:lstStyle/>
        <a:p>
          <a:endParaRPr lang="en-NZ"/>
        </a:p>
      </dgm:t>
    </dgm:pt>
    <dgm:pt modelId="{25E408A1-8647-4B97-880C-DD022EE21DDF}" type="sibTrans" cxnId="{A9FC5FC7-3B3D-4B75-B473-8AB49795B8B8}">
      <dgm:prSet/>
      <dgm:spPr/>
      <dgm:t>
        <a:bodyPr/>
        <a:lstStyle/>
        <a:p>
          <a:endParaRPr lang="en-NZ"/>
        </a:p>
      </dgm:t>
    </dgm:pt>
    <dgm:pt modelId="{BDF65657-0A61-4E9C-A227-D87EEAE9367E}">
      <dgm:prSet phldrT="[Text]"/>
      <dgm:spPr>
        <a:solidFill>
          <a:schemeClr val="tx1"/>
        </a:solidFill>
      </dgm:spPr>
      <dgm:t>
        <a:bodyPr/>
        <a:lstStyle/>
        <a:p>
          <a:r>
            <a:rPr lang="en-NZ" dirty="0" smtClean="0"/>
            <a:t>No claims rules</a:t>
          </a:r>
          <a:endParaRPr lang="en-NZ" dirty="0"/>
        </a:p>
      </dgm:t>
    </dgm:pt>
    <dgm:pt modelId="{3356A580-B1DA-4ADE-9C61-D7811AC12F09}" type="parTrans" cxnId="{C9C9AD47-089B-405A-BC4A-0CD08759F91C}">
      <dgm:prSet/>
      <dgm:spPr/>
      <dgm:t>
        <a:bodyPr/>
        <a:lstStyle/>
        <a:p>
          <a:endParaRPr lang="en-NZ"/>
        </a:p>
      </dgm:t>
    </dgm:pt>
    <dgm:pt modelId="{14D2FB2D-9E19-4F51-A563-B5723424A46A}" type="sibTrans" cxnId="{C9C9AD47-089B-405A-BC4A-0CD08759F91C}">
      <dgm:prSet/>
      <dgm:spPr/>
      <dgm:t>
        <a:bodyPr/>
        <a:lstStyle/>
        <a:p>
          <a:endParaRPr lang="en-NZ"/>
        </a:p>
      </dgm:t>
    </dgm:pt>
    <dgm:pt modelId="{88E672DC-8040-4096-8DED-4935C8CA05E5}">
      <dgm:prSet phldrT="[Text]"/>
      <dgm:spPr>
        <a:solidFill>
          <a:schemeClr val="tx1"/>
        </a:solidFill>
      </dgm:spPr>
      <dgm:t>
        <a:bodyPr/>
        <a:lstStyle/>
        <a:p>
          <a:r>
            <a:rPr lang="en-NZ" dirty="0" smtClean="0"/>
            <a:t>SaaS Applications</a:t>
          </a:r>
          <a:endParaRPr lang="en-NZ" dirty="0"/>
        </a:p>
      </dgm:t>
    </dgm:pt>
    <dgm:pt modelId="{345C8885-D4D4-45C6-A422-34FA7786E98E}" type="parTrans" cxnId="{F76B563D-59AC-4302-869F-17201F686E29}">
      <dgm:prSet/>
      <dgm:spPr/>
      <dgm:t>
        <a:bodyPr/>
        <a:lstStyle/>
        <a:p>
          <a:endParaRPr lang="en-NZ"/>
        </a:p>
      </dgm:t>
    </dgm:pt>
    <dgm:pt modelId="{F4FA144A-FA83-4811-966F-3779E7879EE9}" type="sibTrans" cxnId="{F76B563D-59AC-4302-869F-17201F686E29}">
      <dgm:prSet/>
      <dgm:spPr/>
      <dgm:t>
        <a:bodyPr/>
        <a:lstStyle/>
        <a:p>
          <a:endParaRPr lang="en-NZ"/>
        </a:p>
      </dgm:t>
    </dgm:pt>
    <dgm:pt modelId="{3CE0D22E-B7A7-447D-8407-10A088B8C512}">
      <dgm:prSet phldrT="[Text]"/>
      <dgm:spPr>
        <a:solidFill>
          <a:schemeClr val="tx1"/>
        </a:solidFill>
      </dgm:spPr>
      <dgm:t>
        <a:bodyPr/>
        <a:lstStyle/>
        <a:p>
          <a:r>
            <a:rPr lang="en-NZ" dirty="0" smtClean="0"/>
            <a:t>Office 365</a:t>
          </a:r>
          <a:endParaRPr lang="en-NZ" dirty="0"/>
        </a:p>
      </dgm:t>
    </dgm:pt>
    <dgm:pt modelId="{E90FA557-9844-4618-B24D-AF1A59D8659C}" type="sibTrans" cxnId="{B451E12F-9CBA-4DD9-A4BC-D54A7343D859}">
      <dgm:prSet/>
      <dgm:spPr/>
      <dgm:t>
        <a:bodyPr/>
        <a:lstStyle/>
        <a:p>
          <a:endParaRPr lang="en-NZ"/>
        </a:p>
      </dgm:t>
    </dgm:pt>
    <dgm:pt modelId="{46DA6BC6-1F9F-49B8-9589-32EB6BECC6E0}" type="parTrans" cxnId="{B451E12F-9CBA-4DD9-A4BC-D54A7343D859}">
      <dgm:prSet/>
      <dgm:spPr/>
      <dgm:t>
        <a:bodyPr/>
        <a:lstStyle/>
        <a:p>
          <a:endParaRPr lang="en-NZ"/>
        </a:p>
      </dgm:t>
    </dgm:pt>
    <dgm:pt modelId="{16B1B4A8-C482-4675-8B61-BF1A221DC713}">
      <dgm:prSet/>
      <dgm:spPr/>
      <dgm:t>
        <a:bodyPr/>
        <a:lstStyle/>
        <a:p>
          <a:endParaRPr lang="en-NZ"/>
        </a:p>
      </dgm:t>
    </dgm:pt>
    <dgm:pt modelId="{79432279-EB65-4B06-9DFC-A231C9EBB83C}" type="parTrans" cxnId="{D90B447E-1595-44ED-9D31-F9BBD89D8B8B}">
      <dgm:prSet/>
      <dgm:spPr/>
      <dgm:t>
        <a:bodyPr/>
        <a:lstStyle/>
        <a:p>
          <a:endParaRPr lang="en-NZ"/>
        </a:p>
      </dgm:t>
    </dgm:pt>
    <dgm:pt modelId="{DCD071AD-FE66-47D2-94A9-7C51197AE89A}" type="sibTrans" cxnId="{D90B447E-1595-44ED-9D31-F9BBD89D8B8B}">
      <dgm:prSet/>
      <dgm:spPr/>
      <dgm:t>
        <a:bodyPr/>
        <a:lstStyle/>
        <a:p>
          <a:endParaRPr lang="en-NZ"/>
        </a:p>
      </dgm:t>
    </dgm:pt>
    <dgm:pt modelId="{A217F4BA-71C0-44DE-8ED0-63C648B39F7F}" type="pres">
      <dgm:prSet presAssocID="{7770FF1C-7623-48E6-814F-43113FA219E8}" presName="diagram" presStyleCnt="0">
        <dgm:presLayoutVars>
          <dgm:chMax val="1"/>
          <dgm:dir/>
          <dgm:animLvl val="ctr"/>
          <dgm:resizeHandles val="exact"/>
        </dgm:presLayoutVars>
      </dgm:prSet>
      <dgm:spPr/>
      <dgm:t>
        <a:bodyPr/>
        <a:lstStyle/>
        <a:p>
          <a:endParaRPr lang="en-NZ"/>
        </a:p>
      </dgm:t>
    </dgm:pt>
    <dgm:pt modelId="{C11F52D0-A5B6-456E-A150-692AC94CBF9C}" type="pres">
      <dgm:prSet presAssocID="{7770FF1C-7623-48E6-814F-43113FA219E8}" presName="matrix" presStyleCnt="0"/>
      <dgm:spPr/>
    </dgm:pt>
    <dgm:pt modelId="{FB5D9B4E-F323-43E6-A8D2-6054E14C291A}" type="pres">
      <dgm:prSet presAssocID="{7770FF1C-7623-48E6-814F-43113FA219E8}" presName="tile1" presStyleLbl="node1" presStyleIdx="0" presStyleCnt="4"/>
      <dgm:spPr/>
      <dgm:t>
        <a:bodyPr/>
        <a:lstStyle/>
        <a:p>
          <a:endParaRPr lang="en-NZ"/>
        </a:p>
      </dgm:t>
    </dgm:pt>
    <dgm:pt modelId="{80A13BBD-9D40-40CF-97F2-DF3A0C446B39}" type="pres">
      <dgm:prSet presAssocID="{7770FF1C-7623-48E6-814F-43113FA219E8}" presName="tile1text" presStyleLbl="node1" presStyleIdx="0" presStyleCnt="4">
        <dgm:presLayoutVars>
          <dgm:chMax val="0"/>
          <dgm:chPref val="0"/>
          <dgm:bulletEnabled val="1"/>
        </dgm:presLayoutVars>
      </dgm:prSet>
      <dgm:spPr/>
      <dgm:t>
        <a:bodyPr/>
        <a:lstStyle/>
        <a:p>
          <a:endParaRPr lang="en-NZ"/>
        </a:p>
      </dgm:t>
    </dgm:pt>
    <dgm:pt modelId="{8B715C46-6CF3-49C8-9183-C2F7446E9CD6}" type="pres">
      <dgm:prSet presAssocID="{7770FF1C-7623-48E6-814F-43113FA219E8}" presName="tile2" presStyleLbl="node1" presStyleIdx="1" presStyleCnt="4"/>
      <dgm:spPr/>
      <dgm:t>
        <a:bodyPr/>
        <a:lstStyle/>
        <a:p>
          <a:endParaRPr lang="en-NZ"/>
        </a:p>
      </dgm:t>
    </dgm:pt>
    <dgm:pt modelId="{36357B45-B9B9-4077-99B5-FEA9147A5497}" type="pres">
      <dgm:prSet presAssocID="{7770FF1C-7623-48E6-814F-43113FA219E8}" presName="tile2text" presStyleLbl="node1" presStyleIdx="1" presStyleCnt="4">
        <dgm:presLayoutVars>
          <dgm:chMax val="0"/>
          <dgm:chPref val="0"/>
          <dgm:bulletEnabled val="1"/>
        </dgm:presLayoutVars>
      </dgm:prSet>
      <dgm:spPr/>
      <dgm:t>
        <a:bodyPr/>
        <a:lstStyle/>
        <a:p>
          <a:endParaRPr lang="en-NZ"/>
        </a:p>
      </dgm:t>
    </dgm:pt>
    <dgm:pt modelId="{DAE357A6-853F-4F03-8A7F-59C30A467DA0}" type="pres">
      <dgm:prSet presAssocID="{7770FF1C-7623-48E6-814F-43113FA219E8}" presName="tile3" presStyleLbl="node1" presStyleIdx="2" presStyleCnt="4"/>
      <dgm:spPr/>
      <dgm:t>
        <a:bodyPr/>
        <a:lstStyle/>
        <a:p>
          <a:endParaRPr lang="en-NZ"/>
        </a:p>
      </dgm:t>
    </dgm:pt>
    <dgm:pt modelId="{EC614018-393B-4279-89E2-781C287D7CDC}" type="pres">
      <dgm:prSet presAssocID="{7770FF1C-7623-48E6-814F-43113FA219E8}" presName="tile3text" presStyleLbl="node1" presStyleIdx="2" presStyleCnt="4">
        <dgm:presLayoutVars>
          <dgm:chMax val="0"/>
          <dgm:chPref val="0"/>
          <dgm:bulletEnabled val="1"/>
        </dgm:presLayoutVars>
      </dgm:prSet>
      <dgm:spPr/>
      <dgm:t>
        <a:bodyPr/>
        <a:lstStyle/>
        <a:p>
          <a:endParaRPr lang="en-NZ"/>
        </a:p>
      </dgm:t>
    </dgm:pt>
    <dgm:pt modelId="{F0FE515D-1C18-4098-B070-1EEA4E5226B2}" type="pres">
      <dgm:prSet presAssocID="{7770FF1C-7623-48E6-814F-43113FA219E8}" presName="tile4" presStyleLbl="node1" presStyleIdx="3" presStyleCnt="4"/>
      <dgm:spPr/>
      <dgm:t>
        <a:bodyPr/>
        <a:lstStyle/>
        <a:p>
          <a:endParaRPr lang="en-NZ"/>
        </a:p>
      </dgm:t>
    </dgm:pt>
    <dgm:pt modelId="{760A91EB-975B-4B35-90DB-3C22EA984BC7}" type="pres">
      <dgm:prSet presAssocID="{7770FF1C-7623-48E6-814F-43113FA219E8}" presName="tile4text" presStyleLbl="node1" presStyleIdx="3" presStyleCnt="4">
        <dgm:presLayoutVars>
          <dgm:chMax val="0"/>
          <dgm:chPref val="0"/>
          <dgm:bulletEnabled val="1"/>
        </dgm:presLayoutVars>
      </dgm:prSet>
      <dgm:spPr/>
      <dgm:t>
        <a:bodyPr/>
        <a:lstStyle/>
        <a:p>
          <a:endParaRPr lang="en-NZ"/>
        </a:p>
      </dgm:t>
    </dgm:pt>
    <dgm:pt modelId="{563B0600-1690-4164-B771-D79EE1688D17}" type="pres">
      <dgm:prSet presAssocID="{7770FF1C-7623-48E6-814F-43113FA219E8}" presName="centerTile" presStyleLbl="fgShp" presStyleIdx="0" presStyleCnt="1">
        <dgm:presLayoutVars>
          <dgm:chMax val="0"/>
          <dgm:chPref val="0"/>
        </dgm:presLayoutVars>
      </dgm:prSet>
      <dgm:spPr/>
      <dgm:t>
        <a:bodyPr/>
        <a:lstStyle/>
        <a:p>
          <a:endParaRPr lang="en-NZ"/>
        </a:p>
      </dgm:t>
    </dgm:pt>
  </dgm:ptLst>
  <dgm:cxnLst>
    <dgm:cxn modelId="{64D0EE39-D942-4039-97C6-3FE3E961AE74}" type="presOf" srcId="{BDF65657-0A61-4E9C-A227-D87EEAE9367E}" destId="{8B715C46-6CF3-49C8-9183-C2F7446E9CD6}" srcOrd="0" destOrd="0" presId="urn:microsoft.com/office/officeart/2005/8/layout/matrix1"/>
    <dgm:cxn modelId="{DE41D282-8166-4F40-A155-A5E2EC7FC8BD}" type="presOf" srcId="{88E672DC-8040-4096-8DED-4935C8CA05E5}" destId="{DAE357A6-853F-4F03-8A7F-59C30A467DA0}" srcOrd="0" destOrd="0" presId="urn:microsoft.com/office/officeart/2005/8/layout/matrix1"/>
    <dgm:cxn modelId="{283ED84D-5789-4C14-BA12-29F5E526BD44}" type="presOf" srcId="{3319E36D-C474-4DDD-853F-BD143873817D}" destId="{563B0600-1690-4164-B771-D79EE1688D17}" srcOrd="0" destOrd="0" presId="urn:microsoft.com/office/officeart/2005/8/layout/matrix1"/>
    <dgm:cxn modelId="{4C22B08E-C3D0-4047-A62C-FA1DDD198417}" srcId="{7770FF1C-7623-48E6-814F-43113FA219E8}" destId="{3319E36D-C474-4DDD-853F-BD143873817D}" srcOrd="0" destOrd="0" parTransId="{EA4C6C53-CDC5-4BAE-B61F-D29E85018048}" sibTransId="{439A69E9-F733-4788-B9A6-41A205E052F3}"/>
    <dgm:cxn modelId="{6D7BEAD3-5AA4-4F37-AA5B-AE9786B28779}" type="presOf" srcId="{88E672DC-8040-4096-8DED-4935C8CA05E5}" destId="{EC614018-393B-4279-89E2-781C287D7CDC}" srcOrd="1" destOrd="0" presId="urn:microsoft.com/office/officeart/2005/8/layout/matrix1"/>
    <dgm:cxn modelId="{A9FC5FC7-3B3D-4B75-B473-8AB49795B8B8}" srcId="{3319E36D-C474-4DDD-853F-BD143873817D}" destId="{997BF909-90D6-4F67-83E6-8E0B45E85432}" srcOrd="0" destOrd="0" parTransId="{FDA16292-8E8D-4286-AF86-041D5A40BFFA}" sibTransId="{25E408A1-8647-4B97-880C-DD022EE21DDF}"/>
    <dgm:cxn modelId="{CF0F6CE7-C1E3-46EF-82B8-4C89A53B808E}" type="presOf" srcId="{3CE0D22E-B7A7-447D-8407-10A088B8C512}" destId="{760A91EB-975B-4B35-90DB-3C22EA984BC7}" srcOrd="1" destOrd="0" presId="urn:microsoft.com/office/officeart/2005/8/layout/matrix1"/>
    <dgm:cxn modelId="{A6F87BF8-C4B4-4B10-94B6-0E48FD11070F}" type="presOf" srcId="{997BF909-90D6-4F67-83E6-8E0B45E85432}" destId="{FB5D9B4E-F323-43E6-A8D2-6054E14C291A}" srcOrd="0" destOrd="0" presId="urn:microsoft.com/office/officeart/2005/8/layout/matrix1"/>
    <dgm:cxn modelId="{9D297205-F37F-48F4-84E9-7995C4C8212F}" type="presOf" srcId="{3CE0D22E-B7A7-447D-8407-10A088B8C512}" destId="{F0FE515D-1C18-4098-B070-1EEA4E5226B2}" srcOrd="0" destOrd="0" presId="urn:microsoft.com/office/officeart/2005/8/layout/matrix1"/>
    <dgm:cxn modelId="{F76B563D-59AC-4302-869F-17201F686E29}" srcId="{3319E36D-C474-4DDD-853F-BD143873817D}" destId="{88E672DC-8040-4096-8DED-4935C8CA05E5}" srcOrd="2" destOrd="0" parTransId="{345C8885-D4D4-45C6-A422-34FA7786E98E}" sibTransId="{F4FA144A-FA83-4811-966F-3779E7879EE9}"/>
    <dgm:cxn modelId="{D90B447E-1595-44ED-9D31-F9BBD89D8B8B}" srcId="{3319E36D-C474-4DDD-853F-BD143873817D}" destId="{16B1B4A8-C482-4675-8B61-BF1A221DC713}" srcOrd="4" destOrd="0" parTransId="{79432279-EB65-4B06-9DFC-A231C9EBB83C}" sibTransId="{DCD071AD-FE66-47D2-94A9-7C51197AE89A}"/>
    <dgm:cxn modelId="{CAF961EA-F270-4FC5-B2A1-2B1FF70F3E0D}" type="presOf" srcId="{997BF909-90D6-4F67-83E6-8E0B45E85432}" destId="{80A13BBD-9D40-40CF-97F2-DF3A0C446B39}" srcOrd="1" destOrd="0" presId="urn:microsoft.com/office/officeart/2005/8/layout/matrix1"/>
    <dgm:cxn modelId="{0B093436-FB64-4DCF-A54A-DB0326A2343E}" type="presOf" srcId="{BDF65657-0A61-4E9C-A227-D87EEAE9367E}" destId="{36357B45-B9B9-4077-99B5-FEA9147A5497}" srcOrd="1" destOrd="0" presId="urn:microsoft.com/office/officeart/2005/8/layout/matrix1"/>
    <dgm:cxn modelId="{B451E12F-9CBA-4DD9-A4BC-D54A7343D859}" srcId="{3319E36D-C474-4DDD-853F-BD143873817D}" destId="{3CE0D22E-B7A7-447D-8407-10A088B8C512}" srcOrd="3" destOrd="0" parTransId="{46DA6BC6-1F9F-49B8-9589-32EB6BECC6E0}" sibTransId="{E90FA557-9844-4618-B24D-AF1A59D8659C}"/>
    <dgm:cxn modelId="{7B5CB7C4-DFC4-4724-83A4-EE846612639C}" type="presOf" srcId="{7770FF1C-7623-48E6-814F-43113FA219E8}" destId="{A217F4BA-71C0-44DE-8ED0-63C648B39F7F}" srcOrd="0" destOrd="0" presId="urn:microsoft.com/office/officeart/2005/8/layout/matrix1"/>
    <dgm:cxn modelId="{C9C9AD47-089B-405A-BC4A-0CD08759F91C}" srcId="{3319E36D-C474-4DDD-853F-BD143873817D}" destId="{BDF65657-0A61-4E9C-A227-D87EEAE9367E}" srcOrd="1" destOrd="0" parTransId="{3356A580-B1DA-4ADE-9C61-D7811AC12F09}" sibTransId="{14D2FB2D-9E19-4F51-A563-B5723424A46A}"/>
    <dgm:cxn modelId="{7E205A21-0BB8-4F28-9165-02812B38BBB8}" type="presParOf" srcId="{A217F4BA-71C0-44DE-8ED0-63C648B39F7F}" destId="{C11F52D0-A5B6-456E-A150-692AC94CBF9C}" srcOrd="0" destOrd="0" presId="urn:microsoft.com/office/officeart/2005/8/layout/matrix1"/>
    <dgm:cxn modelId="{46C76413-7076-4C63-8BC5-27D8C9A16F89}" type="presParOf" srcId="{C11F52D0-A5B6-456E-A150-692AC94CBF9C}" destId="{FB5D9B4E-F323-43E6-A8D2-6054E14C291A}" srcOrd="0" destOrd="0" presId="urn:microsoft.com/office/officeart/2005/8/layout/matrix1"/>
    <dgm:cxn modelId="{659DE57C-61C3-4D39-B44E-DA311830599E}" type="presParOf" srcId="{C11F52D0-A5B6-456E-A150-692AC94CBF9C}" destId="{80A13BBD-9D40-40CF-97F2-DF3A0C446B39}" srcOrd="1" destOrd="0" presId="urn:microsoft.com/office/officeart/2005/8/layout/matrix1"/>
    <dgm:cxn modelId="{11A19BE4-4485-431F-949F-D7C380CD1FC7}" type="presParOf" srcId="{C11F52D0-A5B6-456E-A150-692AC94CBF9C}" destId="{8B715C46-6CF3-49C8-9183-C2F7446E9CD6}" srcOrd="2" destOrd="0" presId="urn:microsoft.com/office/officeart/2005/8/layout/matrix1"/>
    <dgm:cxn modelId="{49D910CE-C018-4B32-8E7E-1722995A0F56}" type="presParOf" srcId="{C11F52D0-A5B6-456E-A150-692AC94CBF9C}" destId="{36357B45-B9B9-4077-99B5-FEA9147A5497}" srcOrd="3" destOrd="0" presId="urn:microsoft.com/office/officeart/2005/8/layout/matrix1"/>
    <dgm:cxn modelId="{74ABCE63-4907-43D3-BD52-CE958258E11E}" type="presParOf" srcId="{C11F52D0-A5B6-456E-A150-692AC94CBF9C}" destId="{DAE357A6-853F-4F03-8A7F-59C30A467DA0}" srcOrd="4" destOrd="0" presId="urn:microsoft.com/office/officeart/2005/8/layout/matrix1"/>
    <dgm:cxn modelId="{A3A0207F-921B-4CF3-8440-3D518B4EC5EA}" type="presParOf" srcId="{C11F52D0-A5B6-456E-A150-692AC94CBF9C}" destId="{EC614018-393B-4279-89E2-781C287D7CDC}" srcOrd="5" destOrd="0" presId="urn:microsoft.com/office/officeart/2005/8/layout/matrix1"/>
    <dgm:cxn modelId="{03814276-4EA0-4F87-9A4E-C7CE9AEBB341}" type="presParOf" srcId="{C11F52D0-A5B6-456E-A150-692AC94CBF9C}" destId="{F0FE515D-1C18-4098-B070-1EEA4E5226B2}" srcOrd="6" destOrd="0" presId="urn:microsoft.com/office/officeart/2005/8/layout/matrix1"/>
    <dgm:cxn modelId="{140F95E7-46AE-4E86-A49D-F4F84E973F7E}" type="presParOf" srcId="{C11F52D0-A5B6-456E-A150-692AC94CBF9C}" destId="{760A91EB-975B-4B35-90DB-3C22EA984BC7}" srcOrd="7" destOrd="0" presId="urn:microsoft.com/office/officeart/2005/8/layout/matrix1"/>
    <dgm:cxn modelId="{81F0DF7F-8C05-4D93-8806-82DCB4A5B718}" type="presParOf" srcId="{A217F4BA-71C0-44DE-8ED0-63C648B39F7F}" destId="{563B0600-1690-4164-B771-D79EE1688D17}"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B73A82-A79A-461A-8FA9-125622E7CAED}" type="doc">
      <dgm:prSet loTypeId="urn:microsoft.com/office/officeart/2005/8/layout/hierarchy4" loCatId="hierarchy" qsTypeId="urn:microsoft.com/office/officeart/2005/8/quickstyle/simple1" qsCatId="simple" csTypeId="urn:microsoft.com/office/officeart/2005/8/colors/colorful1" csCatId="colorful" phldr="1"/>
      <dgm:spPr/>
      <dgm:t>
        <a:bodyPr/>
        <a:lstStyle/>
        <a:p>
          <a:endParaRPr lang="en-NZ"/>
        </a:p>
      </dgm:t>
    </dgm:pt>
    <dgm:pt modelId="{20959D36-2805-4B34-A225-27069EB58870}">
      <dgm:prSet phldrT="[Text]"/>
      <dgm:spPr/>
      <dgm:t>
        <a:bodyPr/>
        <a:lstStyle/>
        <a:p>
          <a:r>
            <a:rPr lang="en-NZ" dirty="0" smtClean="0"/>
            <a:t>OIDC specifies how to use OAuth 2.0 to communicate identity data </a:t>
          </a:r>
          <a:endParaRPr lang="en-NZ" dirty="0"/>
        </a:p>
      </dgm:t>
    </dgm:pt>
    <dgm:pt modelId="{A77C23D5-004A-443C-96C7-09B44891D3FD}" type="parTrans" cxnId="{0F9AAEC5-DE86-4A8D-9566-ABD05F4086DC}">
      <dgm:prSet/>
      <dgm:spPr/>
      <dgm:t>
        <a:bodyPr/>
        <a:lstStyle/>
        <a:p>
          <a:endParaRPr lang="en-NZ"/>
        </a:p>
      </dgm:t>
    </dgm:pt>
    <dgm:pt modelId="{38193D9F-FCED-479D-9454-0305F2CBAB7E}" type="sibTrans" cxnId="{0F9AAEC5-DE86-4A8D-9566-ABD05F4086DC}">
      <dgm:prSet/>
      <dgm:spPr/>
      <dgm:t>
        <a:bodyPr/>
        <a:lstStyle/>
        <a:p>
          <a:endParaRPr lang="en-NZ"/>
        </a:p>
      </dgm:t>
    </dgm:pt>
    <dgm:pt modelId="{14E722B2-9295-49F7-81A8-0C42A1AB0115}">
      <dgm:prSet phldrT="[Text]"/>
      <dgm:spPr/>
      <dgm:t>
        <a:bodyPr/>
        <a:lstStyle/>
        <a:p>
          <a:r>
            <a:rPr lang="en-NZ" dirty="0" smtClean="0"/>
            <a:t>OAuth 2.0</a:t>
          </a:r>
          <a:endParaRPr lang="en-NZ" dirty="0"/>
        </a:p>
      </dgm:t>
    </dgm:pt>
    <dgm:pt modelId="{28DD6368-83FD-4097-B9A9-C66DEA89BF17}" type="parTrans" cxnId="{3CD8315C-4453-43A9-BE6A-2881291915E9}">
      <dgm:prSet/>
      <dgm:spPr/>
      <dgm:t>
        <a:bodyPr/>
        <a:lstStyle/>
        <a:p>
          <a:endParaRPr lang="en-NZ"/>
        </a:p>
      </dgm:t>
    </dgm:pt>
    <dgm:pt modelId="{C8FE19D1-30AF-4206-B2A1-56F0169E161A}" type="sibTrans" cxnId="{3CD8315C-4453-43A9-BE6A-2881291915E9}">
      <dgm:prSet/>
      <dgm:spPr/>
      <dgm:t>
        <a:bodyPr/>
        <a:lstStyle/>
        <a:p>
          <a:endParaRPr lang="en-NZ"/>
        </a:p>
      </dgm:t>
    </dgm:pt>
    <dgm:pt modelId="{AE9553DA-B0FE-463A-9908-19BD8BAD9A7A}" type="pres">
      <dgm:prSet presAssocID="{4FB73A82-A79A-461A-8FA9-125622E7CAED}" presName="Name0" presStyleCnt="0">
        <dgm:presLayoutVars>
          <dgm:chPref val="1"/>
          <dgm:dir/>
          <dgm:animOne val="branch"/>
          <dgm:animLvl val="lvl"/>
          <dgm:resizeHandles/>
        </dgm:presLayoutVars>
      </dgm:prSet>
      <dgm:spPr/>
      <dgm:t>
        <a:bodyPr/>
        <a:lstStyle/>
        <a:p>
          <a:endParaRPr lang="en-NZ"/>
        </a:p>
      </dgm:t>
    </dgm:pt>
    <dgm:pt modelId="{AE662A41-0B55-4BCA-B6D3-F05E226CF480}" type="pres">
      <dgm:prSet presAssocID="{20959D36-2805-4B34-A225-27069EB58870}" presName="vertOne" presStyleCnt="0"/>
      <dgm:spPr/>
    </dgm:pt>
    <dgm:pt modelId="{381B995E-C9FF-4E8A-B2B5-292EEE9D60F0}" type="pres">
      <dgm:prSet presAssocID="{20959D36-2805-4B34-A225-27069EB58870}" presName="txOne" presStyleLbl="node0" presStyleIdx="0" presStyleCnt="1">
        <dgm:presLayoutVars>
          <dgm:chPref val="3"/>
        </dgm:presLayoutVars>
      </dgm:prSet>
      <dgm:spPr/>
      <dgm:t>
        <a:bodyPr/>
        <a:lstStyle/>
        <a:p>
          <a:endParaRPr lang="en-NZ"/>
        </a:p>
      </dgm:t>
    </dgm:pt>
    <dgm:pt modelId="{2D623390-F924-4F08-B705-DB2579D9DA0B}" type="pres">
      <dgm:prSet presAssocID="{20959D36-2805-4B34-A225-27069EB58870}" presName="parTransOne" presStyleCnt="0"/>
      <dgm:spPr/>
    </dgm:pt>
    <dgm:pt modelId="{53700245-C495-443C-A1A5-849E65DFB760}" type="pres">
      <dgm:prSet presAssocID="{20959D36-2805-4B34-A225-27069EB58870}" presName="horzOne" presStyleCnt="0"/>
      <dgm:spPr/>
    </dgm:pt>
    <dgm:pt modelId="{4B57B452-48D8-424A-9E71-5CA7978F8426}" type="pres">
      <dgm:prSet presAssocID="{14E722B2-9295-49F7-81A8-0C42A1AB0115}" presName="vertTwo" presStyleCnt="0"/>
      <dgm:spPr/>
    </dgm:pt>
    <dgm:pt modelId="{7548B30D-8236-47FC-902C-DBC15AA8D7C6}" type="pres">
      <dgm:prSet presAssocID="{14E722B2-9295-49F7-81A8-0C42A1AB0115}" presName="txTwo" presStyleLbl="node2" presStyleIdx="0" presStyleCnt="1" custScaleX="46917">
        <dgm:presLayoutVars>
          <dgm:chPref val="3"/>
        </dgm:presLayoutVars>
      </dgm:prSet>
      <dgm:spPr/>
      <dgm:t>
        <a:bodyPr/>
        <a:lstStyle/>
        <a:p>
          <a:endParaRPr lang="en-NZ"/>
        </a:p>
      </dgm:t>
    </dgm:pt>
    <dgm:pt modelId="{381F5E87-F3E2-4F42-B745-055AE2444858}" type="pres">
      <dgm:prSet presAssocID="{14E722B2-9295-49F7-81A8-0C42A1AB0115}" presName="horzTwo" presStyleCnt="0"/>
      <dgm:spPr/>
    </dgm:pt>
  </dgm:ptLst>
  <dgm:cxnLst>
    <dgm:cxn modelId="{A7AD26BB-8129-4E44-9C43-F27FC1AD007E}" type="presOf" srcId="{14E722B2-9295-49F7-81A8-0C42A1AB0115}" destId="{7548B30D-8236-47FC-902C-DBC15AA8D7C6}" srcOrd="0" destOrd="0" presId="urn:microsoft.com/office/officeart/2005/8/layout/hierarchy4"/>
    <dgm:cxn modelId="{3CD8315C-4453-43A9-BE6A-2881291915E9}" srcId="{20959D36-2805-4B34-A225-27069EB58870}" destId="{14E722B2-9295-49F7-81A8-0C42A1AB0115}" srcOrd="0" destOrd="0" parTransId="{28DD6368-83FD-4097-B9A9-C66DEA89BF17}" sibTransId="{C8FE19D1-30AF-4206-B2A1-56F0169E161A}"/>
    <dgm:cxn modelId="{646F9FBB-A001-4E93-91D7-204DAEB34022}" type="presOf" srcId="{20959D36-2805-4B34-A225-27069EB58870}" destId="{381B995E-C9FF-4E8A-B2B5-292EEE9D60F0}" srcOrd="0" destOrd="0" presId="urn:microsoft.com/office/officeart/2005/8/layout/hierarchy4"/>
    <dgm:cxn modelId="{FF6E4B1C-14C7-4011-802A-52F3F838DF41}" type="presOf" srcId="{4FB73A82-A79A-461A-8FA9-125622E7CAED}" destId="{AE9553DA-B0FE-463A-9908-19BD8BAD9A7A}" srcOrd="0" destOrd="0" presId="urn:microsoft.com/office/officeart/2005/8/layout/hierarchy4"/>
    <dgm:cxn modelId="{0F9AAEC5-DE86-4A8D-9566-ABD05F4086DC}" srcId="{4FB73A82-A79A-461A-8FA9-125622E7CAED}" destId="{20959D36-2805-4B34-A225-27069EB58870}" srcOrd="0" destOrd="0" parTransId="{A77C23D5-004A-443C-96C7-09B44891D3FD}" sibTransId="{38193D9F-FCED-479D-9454-0305F2CBAB7E}"/>
    <dgm:cxn modelId="{44944EE9-2BBC-4172-9E5F-47A524A1A06D}" type="presParOf" srcId="{AE9553DA-B0FE-463A-9908-19BD8BAD9A7A}" destId="{AE662A41-0B55-4BCA-B6D3-F05E226CF480}" srcOrd="0" destOrd="0" presId="urn:microsoft.com/office/officeart/2005/8/layout/hierarchy4"/>
    <dgm:cxn modelId="{64ED70BE-7B48-496E-884F-559D941DECB7}" type="presParOf" srcId="{AE662A41-0B55-4BCA-B6D3-F05E226CF480}" destId="{381B995E-C9FF-4E8A-B2B5-292EEE9D60F0}" srcOrd="0" destOrd="0" presId="urn:microsoft.com/office/officeart/2005/8/layout/hierarchy4"/>
    <dgm:cxn modelId="{3E7017E8-0E79-4460-BA51-40DD2F62CE6B}" type="presParOf" srcId="{AE662A41-0B55-4BCA-B6D3-F05E226CF480}" destId="{2D623390-F924-4F08-B705-DB2579D9DA0B}" srcOrd="1" destOrd="0" presId="urn:microsoft.com/office/officeart/2005/8/layout/hierarchy4"/>
    <dgm:cxn modelId="{CD56247A-89C3-420B-87EE-6A32E8D0B81C}" type="presParOf" srcId="{AE662A41-0B55-4BCA-B6D3-F05E226CF480}" destId="{53700245-C495-443C-A1A5-849E65DFB760}" srcOrd="2" destOrd="0" presId="urn:microsoft.com/office/officeart/2005/8/layout/hierarchy4"/>
    <dgm:cxn modelId="{677EFDB6-0C68-41C1-B77F-C54EF9430F68}" type="presParOf" srcId="{53700245-C495-443C-A1A5-849E65DFB760}" destId="{4B57B452-48D8-424A-9E71-5CA7978F8426}" srcOrd="0" destOrd="0" presId="urn:microsoft.com/office/officeart/2005/8/layout/hierarchy4"/>
    <dgm:cxn modelId="{9DCD8B38-6827-494A-8D89-AF173B8BF161}" type="presParOf" srcId="{4B57B452-48D8-424A-9E71-5CA7978F8426}" destId="{7548B30D-8236-47FC-902C-DBC15AA8D7C6}" srcOrd="0" destOrd="0" presId="urn:microsoft.com/office/officeart/2005/8/layout/hierarchy4"/>
    <dgm:cxn modelId="{086CB635-9208-4285-AD6A-6769F0D3D502}" type="presParOf" srcId="{4B57B452-48D8-424A-9E71-5CA7978F8426}" destId="{381F5E87-F3E2-4F42-B745-055AE2444858}"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71E60-B81C-4156-BE73-DE40BBCC34AE}">
      <dsp:nvSpPr>
        <dsp:cNvPr id="0" name=""/>
        <dsp:cNvSpPr/>
      </dsp:nvSpPr>
      <dsp:spPr>
        <a:xfrm>
          <a:off x="3289921" y="216025"/>
          <a:ext cx="1713514" cy="1713514"/>
        </a:xfrm>
        <a:prstGeom prst="ellipse">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dirty="0" smtClean="0"/>
            <a:t>Overview</a:t>
          </a:r>
          <a:endParaRPr lang="en-NZ" sz="2000" kern="1200" dirty="0"/>
        </a:p>
      </dsp:txBody>
      <dsp:txXfrm>
        <a:off x="3540859" y="466963"/>
        <a:ext cx="1211638" cy="1211638"/>
      </dsp:txXfrm>
    </dsp:sp>
    <dsp:sp modelId="{7C769210-6C0A-42BB-A1E7-58381443831A}">
      <dsp:nvSpPr>
        <dsp:cNvPr id="0" name=""/>
        <dsp:cNvSpPr/>
      </dsp:nvSpPr>
      <dsp:spPr>
        <a:xfrm rot="679642">
          <a:off x="5031329" y="1026227"/>
          <a:ext cx="112220" cy="4700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a:off x="5031657" y="1116923"/>
        <a:ext cx="78554" cy="282007"/>
      </dsp:txXfrm>
    </dsp:sp>
    <dsp:sp modelId="{56C8B5E9-E6D3-47EF-A47E-42CAFCBE499F}">
      <dsp:nvSpPr>
        <dsp:cNvPr id="0" name=""/>
        <dsp:cNvSpPr/>
      </dsp:nvSpPr>
      <dsp:spPr>
        <a:xfrm>
          <a:off x="5177671" y="594172"/>
          <a:ext cx="1713514" cy="1713514"/>
        </a:xfrm>
        <a:prstGeom prst="ellipse">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dirty="0" smtClean="0"/>
            <a:t>AAD / ADFS</a:t>
          </a:r>
          <a:endParaRPr lang="en-NZ" sz="2000" kern="1200" dirty="0"/>
        </a:p>
      </dsp:txBody>
      <dsp:txXfrm>
        <a:off x="5428609" y="845110"/>
        <a:ext cx="1211638" cy="1211638"/>
      </dsp:txXfrm>
    </dsp:sp>
    <dsp:sp modelId="{5F6B89D3-A197-4398-9CBE-8B9F1FF48D18}">
      <dsp:nvSpPr>
        <dsp:cNvPr id="0" name=""/>
        <dsp:cNvSpPr/>
      </dsp:nvSpPr>
      <dsp:spPr>
        <a:xfrm rot="4628565">
          <a:off x="6165720" y="2229877"/>
          <a:ext cx="200275" cy="4700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a:off x="6189076" y="2294591"/>
        <a:ext cx="140193" cy="282007"/>
      </dsp:txXfrm>
    </dsp:sp>
    <dsp:sp modelId="{7AF7FEE9-6B16-4595-A7B0-56CC95314596}">
      <dsp:nvSpPr>
        <dsp:cNvPr id="0" name=""/>
        <dsp:cNvSpPr/>
      </dsp:nvSpPr>
      <dsp:spPr>
        <a:xfrm>
          <a:off x="5643054" y="2633130"/>
          <a:ext cx="1713514" cy="1713514"/>
        </a:xfrm>
        <a:prstGeom prst="ellipse">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NZ" sz="2200" kern="1200" dirty="0" smtClean="0"/>
            <a:t>OIDC / OAuth 2.0</a:t>
          </a:r>
          <a:endParaRPr lang="en-NZ" sz="2200" kern="1200" dirty="0"/>
        </a:p>
      </dsp:txBody>
      <dsp:txXfrm>
        <a:off x="5893992" y="2884068"/>
        <a:ext cx="1211638" cy="1211638"/>
      </dsp:txXfrm>
    </dsp:sp>
    <dsp:sp modelId="{85577CBF-3E5D-45AA-A026-29A948DC7D82}">
      <dsp:nvSpPr>
        <dsp:cNvPr id="0" name=""/>
        <dsp:cNvSpPr/>
      </dsp:nvSpPr>
      <dsp:spPr>
        <a:xfrm rot="7714290">
          <a:off x="5751221" y="4068011"/>
          <a:ext cx="200279" cy="4700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rot="10800000">
        <a:off x="5799994" y="4138525"/>
        <a:ext cx="140195" cy="282007"/>
      </dsp:txXfrm>
    </dsp:sp>
    <dsp:sp modelId="{AB426D58-DCA1-4A1A-BF49-B81D5AC10747}">
      <dsp:nvSpPr>
        <dsp:cNvPr id="0" name=""/>
        <dsp:cNvSpPr/>
      </dsp:nvSpPr>
      <dsp:spPr>
        <a:xfrm>
          <a:off x="4339085" y="4268251"/>
          <a:ext cx="1713514" cy="1713514"/>
        </a:xfrm>
        <a:prstGeom prst="ellipse">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NZ" sz="2200" kern="1200" dirty="0" smtClean="0"/>
            <a:t>Protocols</a:t>
          </a:r>
          <a:endParaRPr lang="en-NZ" sz="2200" kern="1200" dirty="0"/>
        </a:p>
      </dsp:txBody>
      <dsp:txXfrm>
        <a:off x="4590023" y="4519189"/>
        <a:ext cx="1211638" cy="1211638"/>
      </dsp:txXfrm>
    </dsp:sp>
    <dsp:sp modelId="{CD2A9D08-3F32-4E65-AFA3-F5DE2F2C6D99}">
      <dsp:nvSpPr>
        <dsp:cNvPr id="0" name=""/>
        <dsp:cNvSpPr/>
      </dsp:nvSpPr>
      <dsp:spPr>
        <a:xfrm rot="10891764">
          <a:off x="4081329" y="4862681"/>
          <a:ext cx="182405" cy="4700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rot="10800000">
        <a:off x="4136040" y="4957413"/>
        <a:ext cx="127684" cy="282007"/>
      </dsp:txXfrm>
    </dsp:sp>
    <dsp:sp modelId="{6C5DE5FE-1DDF-4DD2-9564-0E20B4F4864A}">
      <dsp:nvSpPr>
        <dsp:cNvPr id="0" name=""/>
        <dsp:cNvSpPr/>
      </dsp:nvSpPr>
      <dsp:spPr>
        <a:xfrm>
          <a:off x="2282142" y="4213332"/>
          <a:ext cx="1713514" cy="1713514"/>
        </a:xfrm>
        <a:prstGeom prst="ellipse">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dirty="0" smtClean="0"/>
            <a:t>Stacks</a:t>
          </a:r>
          <a:endParaRPr lang="en-NZ" sz="2000" kern="1200" dirty="0"/>
        </a:p>
      </dsp:txBody>
      <dsp:txXfrm>
        <a:off x="2533080" y="4464270"/>
        <a:ext cx="1211638" cy="1211638"/>
      </dsp:txXfrm>
    </dsp:sp>
    <dsp:sp modelId="{9E9470D7-39D2-49F0-A31D-7AB20CFA33D1}">
      <dsp:nvSpPr>
        <dsp:cNvPr id="0" name=""/>
        <dsp:cNvSpPr/>
      </dsp:nvSpPr>
      <dsp:spPr>
        <a:xfrm rot="13804745">
          <a:off x="2384022" y="4045636"/>
          <a:ext cx="188616" cy="4700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rot="10800000">
        <a:off x="2430471" y="4161336"/>
        <a:ext cx="132031" cy="282007"/>
      </dsp:txXfrm>
    </dsp:sp>
    <dsp:sp modelId="{CE9596CD-C581-4001-8CCA-6FD43EDEC1AE}">
      <dsp:nvSpPr>
        <dsp:cNvPr id="0" name=""/>
        <dsp:cNvSpPr/>
      </dsp:nvSpPr>
      <dsp:spPr>
        <a:xfrm>
          <a:off x="954151" y="2626249"/>
          <a:ext cx="1713514" cy="1713514"/>
        </a:xfrm>
        <a:prstGeom prst="ellipse">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dirty="0" smtClean="0"/>
            <a:t>Use cases</a:t>
          </a:r>
          <a:endParaRPr lang="en-NZ" sz="2000" kern="1200" dirty="0"/>
        </a:p>
      </dsp:txBody>
      <dsp:txXfrm>
        <a:off x="1205089" y="2877187"/>
        <a:ext cx="1211638" cy="1211638"/>
      </dsp:txXfrm>
    </dsp:sp>
    <dsp:sp modelId="{4D5961C8-5EBC-4F2E-8D97-A7EA5F31056E}">
      <dsp:nvSpPr>
        <dsp:cNvPr id="0" name=""/>
        <dsp:cNvSpPr/>
      </dsp:nvSpPr>
      <dsp:spPr>
        <a:xfrm rot="17006802">
          <a:off x="1986130" y="2340328"/>
          <a:ext cx="83597" cy="4700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a:off x="1995754" y="2446526"/>
        <a:ext cx="58518" cy="282007"/>
      </dsp:txXfrm>
    </dsp:sp>
    <dsp:sp modelId="{872D4384-ADBF-4D89-8F37-6824A1BE543B}">
      <dsp:nvSpPr>
        <dsp:cNvPr id="0" name=""/>
        <dsp:cNvSpPr/>
      </dsp:nvSpPr>
      <dsp:spPr>
        <a:xfrm>
          <a:off x="1389291" y="806301"/>
          <a:ext cx="1713514" cy="1713514"/>
        </a:xfrm>
        <a:prstGeom prst="ellipse">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dirty="0" smtClean="0"/>
            <a:t>Demos</a:t>
          </a:r>
          <a:endParaRPr lang="en-NZ" sz="2000" kern="1200" dirty="0"/>
        </a:p>
      </dsp:txBody>
      <dsp:txXfrm>
        <a:off x="1640229" y="1057239"/>
        <a:ext cx="1211638" cy="1211638"/>
      </dsp:txXfrm>
    </dsp:sp>
    <dsp:sp modelId="{2F581433-37C6-41A1-AF73-CB9DA5DEB533}">
      <dsp:nvSpPr>
        <dsp:cNvPr id="0" name=""/>
        <dsp:cNvSpPr/>
      </dsp:nvSpPr>
      <dsp:spPr>
        <a:xfrm rot="20564811">
          <a:off x="3941451" y="515225"/>
          <a:ext cx="146632" cy="470011"/>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NZ" sz="1800" kern="1200" dirty="0"/>
        </a:p>
      </dsp:txBody>
      <dsp:txXfrm>
        <a:off x="3942441" y="615751"/>
        <a:ext cx="102642" cy="282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40E4F-0DA2-486E-A383-6F17C70A21FA}">
      <dsp:nvSpPr>
        <dsp:cNvPr id="0" name=""/>
        <dsp:cNvSpPr/>
      </dsp:nvSpPr>
      <dsp:spPr>
        <a:xfrm rot="5400000">
          <a:off x="3611243" y="133178"/>
          <a:ext cx="2048905" cy="1782547"/>
        </a:xfrm>
        <a:prstGeom prst="hexagon">
          <a:avLst>
            <a:gd name="adj" fmla="val 25000"/>
            <a:gd name="vf" fmla="val 115470"/>
          </a:avLst>
        </a:prstGeom>
        <a:solidFill>
          <a:schemeClr val="accent3">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NZ" sz="2700" kern="1200" dirty="0" smtClean="0"/>
            <a:t>SAML Token</a:t>
          </a:r>
          <a:endParaRPr lang="en-NZ" sz="2700" kern="1200" dirty="0"/>
        </a:p>
      </dsp:txBody>
      <dsp:txXfrm rot="-5400000">
        <a:off x="4022202" y="319287"/>
        <a:ext cx="1226987" cy="1410329"/>
      </dsp:txXfrm>
    </dsp:sp>
    <dsp:sp modelId="{94DF3CC8-6A05-489B-AB7C-1D80CED01884}">
      <dsp:nvSpPr>
        <dsp:cNvPr id="0" name=""/>
        <dsp:cNvSpPr/>
      </dsp:nvSpPr>
      <dsp:spPr>
        <a:xfrm>
          <a:off x="5546942" y="409878"/>
          <a:ext cx="2286578" cy="122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endParaRPr lang="en-NZ" sz="2700" kern="1200" dirty="0"/>
        </a:p>
      </dsp:txBody>
      <dsp:txXfrm>
        <a:off x="5546942" y="409878"/>
        <a:ext cx="2286578" cy="1229343"/>
      </dsp:txXfrm>
    </dsp:sp>
    <dsp:sp modelId="{8E2C668E-CDD9-46CC-BE4D-260C17A30E68}">
      <dsp:nvSpPr>
        <dsp:cNvPr id="0" name=""/>
        <dsp:cNvSpPr/>
      </dsp:nvSpPr>
      <dsp:spPr>
        <a:xfrm rot="5400000">
          <a:off x="1667018" y="133849"/>
          <a:ext cx="2048905" cy="1782547"/>
        </a:xfrm>
        <a:prstGeom prst="hexagon">
          <a:avLst>
            <a:gd name="adj" fmla="val 25000"/>
            <a:gd name="vf" fmla="val 115470"/>
          </a:avLst>
        </a:prstGeom>
        <a:solidFill>
          <a:schemeClr val="accent3">
            <a:shade val="50000"/>
            <a:hueOff val="0"/>
            <a:satOff val="0"/>
            <a:lumOff val="1700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r>
            <a:rPr lang="en-NZ" sz="3600" kern="1200" dirty="0" smtClean="0"/>
            <a:t>IDP</a:t>
          </a:r>
          <a:endParaRPr lang="en-NZ" sz="3600" kern="1200" dirty="0"/>
        </a:p>
      </dsp:txBody>
      <dsp:txXfrm rot="-5400000">
        <a:off x="2077977" y="319958"/>
        <a:ext cx="1226987" cy="1410329"/>
      </dsp:txXfrm>
    </dsp:sp>
    <dsp:sp modelId="{D9F00597-865C-4F6E-A9C5-A19BB549B8FF}">
      <dsp:nvSpPr>
        <dsp:cNvPr id="0" name=""/>
        <dsp:cNvSpPr/>
      </dsp:nvSpPr>
      <dsp:spPr>
        <a:xfrm rot="5400000">
          <a:off x="2610861" y="1872387"/>
          <a:ext cx="2048905" cy="1782547"/>
        </a:xfrm>
        <a:prstGeom prst="hexagon">
          <a:avLst>
            <a:gd name="adj" fmla="val 25000"/>
            <a:gd name="vf" fmla="val 115470"/>
          </a:avLst>
        </a:prstGeom>
        <a:solidFill>
          <a:schemeClr val="accent3">
            <a:shade val="50000"/>
            <a:hueOff val="0"/>
            <a:satOff val="0"/>
            <a:lumOff val="3401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NZ" sz="2700" kern="1200" dirty="0" smtClean="0"/>
            <a:t>JWT Token</a:t>
          </a:r>
          <a:endParaRPr lang="en-NZ" sz="2700" kern="1200" dirty="0"/>
        </a:p>
      </dsp:txBody>
      <dsp:txXfrm rot="-5400000">
        <a:off x="3021820" y="2058496"/>
        <a:ext cx="1226987" cy="1410329"/>
      </dsp:txXfrm>
    </dsp:sp>
    <dsp:sp modelId="{CB445227-9BBE-46BB-B035-64020230F93F}">
      <dsp:nvSpPr>
        <dsp:cNvPr id="0" name=""/>
        <dsp:cNvSpPr/>
      </dsp:nvSpPr>
      <dsp:spPr>
        <a:xfrm>
          <a:off x="457461" y="2148989"/>
          <a:ext cx="2212818" cy="122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r" defTabSz="1200150">
            <a:lnSpc>
              <a:spcPct val="90000"/>
            </a:lnSpc>
            <a:spcBef>
              <a:spcPct val="0"/>
            </a:spcBef>
            <a:spcAft>
              <a:spcPct val="35000"/>
            </a:spcAft>
          </a:pPr>
          <a:endParaRPr lang="en-NZ" sz="2700" kern="1200" dirty="0"/>
        </a:p>
      </dsp:txBody>
      <dsp:txXfrm>
        <a:off x="457461" y="2148989"/>
        <a:ext cx="2212818" cy="1229343"/>
      </dsp:txXfrm>
    </dsp:sp>
    <dsp:sp modelId="{09C9E09D-2622-4F44-A8B9-A8865DD5409C}">
      <dsp:nvSpPr>
        <dsp:cNvPr id="0" name=""/>
        <dsp:cNvSpPr/>
      </dsp:nvSpPr>
      <dsp:spPr>
        <a:xfrm rot="5400000">
          <a:off x="4536012" y="1872387"/>
          <a:ext cx="2048905" cy="1782547"/>
        </a:xfrm>
        <a:prstGeom prst="hexagon">
          <a:avLst>
            <a:gd name="adj" fmla="val 25000"/>
            <a:gd name="vf" fmla="val 115470"/>
          </a:avLst>
        </a:prstGeom>
        <a:solidFill>
          <a:schemeClr val="accent3">
            <a:shade val="50000"/>
            <a:hueOff val="0"/>
            <a:satOff val="0"/>
            <a:lumOff val="510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r>
            <a:rPr lang="en-NZ" sz="3300" kern="1200" dirty="0" smtClean="0"/>
            <a:t>Claims</a:t>
          </a:r>
          <a:endParaRPr lang="en-NZ" sz="3300" kern="1200" dirty="0"/>
        </a:p>
      </dsp:txBody>
      <dsp:txXfrm rot="-5400000">
        <a:off x="4946971" y="2058496"/>
        <a:ext cx="1226987" cy="1410329"/>
      </dsp:txXfrm>
    </dsp:sp>
    <dsp:sp modelId="{94B92D8D-1FDB-408B-8898-4E5636F5C992}">
      <dsp:nvSpPr>
        <dsp:cNvPr id="0" name=""/>
        <dsp:cNvSpPr/>
      </dsp:nvSpPr>
      <dsp:spPr>
        <a:xfrm rot="5400000">
          <a:off x="3577125" y="3611498"/>
          <a:ext cx="2048905" cy="1782547"/>
        </a:xfrm>
        <a:prstGeom prst="hexagon">
          <a:avLst>
            <a:gd name="adj" fmla="val 25000"/>
            <a:gd name="vf" fmla="val 115470"/>
          </a:avLst>
        </a:prstGeom>
        <a:solidFill>
          <a:schemeClr val="accent3">
            <a:shade val="50000"/>
            <a:hueOff val="0"/>
            <a:satOff val="0"/>
            <a:lumOff val="3401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NZ" sz="2700" kern="1200" dirty="0" smtClean="0"/>
            <a:t>OIDC OAuth</a:t>
          </a:r>
          <a:endParaRPr lang="en-NZ" sz="2700" kern="1200" dirty="0"/>
        </a:p>
      </dsp:txBody>
      <dsp:txXfrm rot="-5400000">
        <a:off x="3988084" y="3797607"/>
        <a:ext cx="1226987" cy="1410329"/>
      </dsp:txXfrm>
    </dsp:sp>
    <dsp:sp modelId="{F70583A9-BFCF-4D24-893C-44B18FBD0C27}">
      <dsp:nvSpPr>
        <dsp:cNvPr id="0" name=""/>
        <dsp:cNvSpPr/>
      </dsp:nvSpPr>
      <dsp:spPr>
        <a:xfrm>
          <a:off x="5546942" y="3888100"/>
          <a:ext cx="2286578" cy="1229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endParaRPr lang="en-NZ" sz="2700" kern="1200" dirty="0"/>
        </a:p>
      </dsp:txBody>
      <dsp:txXfrm>
        <a:off x="5546942" y="3888100"/>
        <a:ext cx="2286578" cy="1229343"/>
      </dsp:txXfrm>
    </dsp:sp>
    <dsp:sp modelId="{78E64F1C-B132-4F1F-B0A1-51AE18EFA76E}">
      <dsp:nvSpPr>
        <dsp:cNvPr id="0" name=""/>
        <dsp:cNvSpPr/>
      </dsp:nvSpPr>
      <dsp:spPr>
        <a:xfrm rot="5400000">
          <a:off x="1651973" y="3611498"/>
          <a:ext cx="2048905" cy="1782547"/>
        </a:xfrm>
        <a:prstGeom prst="hexagon">
          <a:avLst>
            <a:gd name="adj" fmla="val 25000"/>
            <a:gd name="vf" fmla="val 115470"/>
          </a:avLst>
        </a:prstGeom>
        <a:solidFill>
          <a:schemeClr val="accent3">
            <a:shade val="50000"/>
            <a:hueOff val="0"/>
            <a:satOff val="0"/>
            <a:lumOff val="1700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333500">
            <a:lnSpc>
              <a:spcPct val="90000"/>
            </a:lnSpc>
            <a:spcBef>
              <a:spcPct val="0"/>
            </a:spcBef>
            <a:spcAft>
              <a:spcPct val="35000"/>
            </a:spcAft>
          </a:pPr>
          <a:r>
            <a:rPr lang="en-NZ" sz="3000" kern="1200" dirty="0" smtClean="0"/>
            <a:t>WS-Fed SAML</a:t>
          </a:r>
          <a:endParaRPr lang="en-NZ" sz="3000" kern="1200" dirty="0"/>
        </a:p>
      </dsp:txBody>
      <dsp:txXfrm rot="-5400000">
        <a:off x="2062932" y="3797607"/>
        <a:ext cx="1226987" cy="14103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D9B4E-F323-43E6-A8D2-6054E14C291A}">
      <dsp:nvSpPr>
        <dsp:cNvPr id="0" name=""/>
        <dsp:cNvSpPr/>
      </dsp:nvSpPr>
      <dsp:spPr>
        <a:xfrm rot="16200000">
          <a:off x="539422" y="-539422"/>
          <a:ext cx="2449546" cy="3528392"/>
        </a:xfrm>
        <a:prstGeom prst="round1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en-NZ" sz="4100" kern="1200" dirty="0" smtClean="0"/>
            <a:t>On premises</a:t>
          </a:r>
          <a:endParaRPr lang="en-NZ" sz="4100" kern="1200" dirty="0"/>
        </a:p>
      </dsp:txBody>
      <dsp:txXfrm rot="5400000">
        <a:off x="0" y="0"/>
        <a:ext cx="3528392" cy="1837159"/>
      </dsp:txXfrm>
    </dsp:sp>
    <dsp:sp modelId="{8B715C46-6CF3-49C8-9183-C2F7446E9CD6}">
      <dsp:nvSpPr>
        <dsp:cNvPr id="0" name=""/>
        <dsp:cNvSpPr/>
      </dsp:nvSpPr>
      <dsp:spPr>
        <a:xfrm>
          <a:off x="3528392" y="0"/>
          <a:ext cx="3528392" cy="2449546"/>
        </a:xfrm>
        <a:prstGeom prst="round1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en-NZ" sz="4100" kern="1200" dirty="0" smtClean="0"/>
            <a:t>Claims rules</a:t>
          </a:r>
          <a:endParaRPr lang="en-NZ" sz="4100" kern="1200" dirty="0"/>
        </a:p>
      </dsp:txBody>
      <dsp:txXfrm>
        <a:off x="3528392" y="0"/>
        <a:ext cx="3528392" cy="1837159"/>
      </dsp:txXfrm>
    </dsp:sp>
    <dsp:sp modelId="{DAE357A6-853F-4F03-8A7F-59C30A467DA0}">
      <dsp:nvSpPr>
        <dsp:cNvPr id="0" name=""/>
        <dsp:cNvSpPr/>
      </dsp:nvSpPr>
      <dsp:spPr>
        <a:xfrm rot="10800000">
          <a:off x="0" y="2449546"/>
          <a:ext cx="3528392" cy="2449546"/>
        </a:xfrm>
        <a:prstGeom prst="round1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en-NZ" sz="4100" kern="1200" dirty="0" smtClean="0"/>
            <a:t>SaaS Applications</a:t>
          </a:r>
          <a:endParaRPr lang="en-NZ" sz="4100" kern="1200" dirty="0"/>
        </a:p>
      </dsp:txBody>
      <dsp:txXfrm rot="10800000">
        <a:off x="0" y="3061933"/>
        <a:ext cx="3528392" cy="1837159"/>
      </dsp:txXfrm>
    </dsp:sp>
    <dsp:sp modelId="{F0FE515D-1C18-4098-B070-1EEA4E5226B2}">
      <dsp:nvSpPr>
        <dsp:cNvPr id="0" name=""/>
        <dsp:cNvSpPr/>
      </dsp:nvSpPr>
      <dsp:spPr>
        <a:xfrm rot="5400000">
          <a:off x="4067814" y="1910123"/>
          <a:ext cx="2449546" cy="3528392"/>
        </a:xfrm>
        <a:prstGeom prst="round1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en-NZ" sz="4100" kern="1200" dirty="0" smtClean="0"/>
            <a:t>Sync. to AAD</a:t>
          </a:r>
          <a:endParaRPr lang="en-NZ" sz="4100" kern="1200" dirty="0"/>
        </a:p>
      </dsp:txBody>
      <dsp:txXfrm rot="-5400000">
        <a:off x="3528392" y="3061933"/>
        <a:ext cx="3528392" cy="1837159"/>
      </dsp:txXfrm>
    </dsp:sp>
    <dsp:sp modelId="{563B0600-1690-4164-B771-D79EE1688D17}">
      <dsp:nvSpPr>
        <dsp:cNvPr id="0" name=""/>
        <dsp:cNvSpPr/>
      </dsp:nvSpPr>
      <dsp:spPr>
        <a:xfrm>
          <a:off x="2469874" y="1837159"/>
          <a:ext cx="2117035" cy="1224773"/>
        </a:xfrm>
        <a:prstGeom prst="roundRect">
          <a:avLst/>
        </a:prstGeom>
        <a:solidFill>
          <a:schemeClr val="accent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NZ" sz="4100" kern="1200" dirty="0" smtClean="0">
              <a:solidFill>
                <a:schemeClr val="tx1"/>
              </a:solidFill>
            </a:rPr>
            <a:t>ADFS</a:t>
          </a:r>
          <a:endParaRPr lang="en-NZ" sz="4100" kern="1200" dirty="0">
            <a:solidFill>
              <a:schemeClr val="tx1"/>
            </a:solidFill>
          </a:endParaRPr>
        </a:p>
      </dsp:txBody>
      <dsp:txXfrm>
        <a:off x="2529662" y="1896947"/>
        <a:ext cx="1997459" cy="11051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D9B4E-F323-43E6-A8D2-6054E14C291A}">
      <dsp:nvSpPr>
        <dsp:cNvPr id="0" name=""/>
        <dsp:cNvSpPr/>
      </dsp:nvSpPr>
      <dsp:spPr>
        <a:xfrm rot="16200000">
          <a:off x="539422" y="-539422"/>
          <a:ext cx="2449546" cy="3528392"/>
        </a:xfrm>
        <a:prstGeom prst="round1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en-NZ" sz="4100" kern="1200" dirty="0" smtClean="0"/>
            <a:t>Cloud</a:t>
          </a:r>
          <a:endParaRPr lang="en-NZ" sz="4100" kern="1200" dirty="0"/>
        </a:p>
      </dsp:txBody>
      <dsp:txXfrm rot="5400000">
        <a:off x="0" y="0"/>
        <a:ext cx="3528392" cy="1837159"/>
      </dsp:txXfrm>
    </dsp:sp>
    <dsp:sp modelId="{8B715C46-6CF3-49C8-9183-C2F7446E9CD6}">
      <dsp:nvSpPr>
        <dsp:cNvPr id="0" name=""/>
        <dsp:cNvSpPr/>
      </dsp:nvSpPr>
      <dsp:spPr>
        <a:xfrm>
          <a:off x="3528392" y="0"/>
          <a:ext cx="3528392" cy="2449546"/>
        </a:xfrm>
        <a:prstGeom prst="round1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en-NZ" sz="4100" kern="1200" dirty="0" smtClean="0"/>
            <a:t>No claims rules</a:t>
          </a:r>
          <a:endParaRPr lang="en-NZ" sz="4100" kern="1200" dirty="0"/>
        </a:p>
      </dsp:txBody>
      <dsp:txXfrm>
        <a:off x="3528392" y="0"/>
        <a:ext cx="3528392" cy="1837159"/>
      </dsp:txXfrm>
    </dsp:sp>
    <dsp:sp modelId="{DAE357A6-853F-4F03-8A7F-59C30A467DA0}">
      <dsp:nvSpPr>
        <dsp:cNvPr id="0" name=""/>
        <dsp:cNvSpPr/>
      </dsp:nvSpPr>
      <dsp:spPr>
        <a:xfrm rot="10800000">
          <a:off x="0" y="2449546"/>
          <a:ext cx="3528392" cy="2449546"/>
        </a:xfrm>
        <a:prstGeom prst="round1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en-NZ" sz="4100" kern="1200" dirty="0" smtClean="0"/>
            <a:t>SaaS Applications</a:t>
          </a:r>
          <a:endParaRPr lang="en-NZ" sz="4100" kern="1200" dirty="0"/>
        </a:p>
      </dsp:txBody>
      <dsp:txXfrm rot="10800000">
        <a:off x="0" y="3061933"/>
        <a:ext cx="3528392" cy="1837159"/>
      </dsp:txXfrm>
    </dsp:sp>
    <dsp:sp modelId="{F0FE515D-1C18-4098-B070-1EEA4E5226B2}">
      <dsp:nvSpPr>
        <dsp:cNvPr id="0" name=""/>
        <dsp:cNvSpPr/>
      </dsp:nvSpPr>
      <dsp:spPr>
        <a:xfrm rot="5400000">
          <a:off x="4067814" y="1910123"/>
          <a:ext cx="2449546" cy="3528392"/>
        </a:xfrm>
        <a:prstGeom prst="round1Rect">
          <a:avLst/>
        </a:prstGeom>
        <a:solidFill>
          <a:schemeClr val="tx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92" tIns="291592" rIns="291592" bIns="291592" numCol="1" spcCol="1270" anchor="ctr" anchorCtr="0">
          <a:noAutofit/>
        </a:bodyPr>
        <a:lstStyle/>
        <a:p>
          <a:pPr lvl="0" algn="ctr" defTabSz="1822450">
            <a:lnSpc>
              <a:spcPct val="90000"/>
            </a:lnSpc>
            <a:spcBef>
              <a:spcPct val="0"/>
            </a:spcBef>
            <a:spcAft>
              <a:spcPct val="35000"/>
            </a:spcAft>
          </a:pPr>
          <a:r>
            <a:rPr lang="en-NZ" sz="4100" kern="1200" dirty="0" smtClean="0"/>
            <a:t>Office 365</a:t>
          </a:r>
          <a:endParaRPr lang="en-NZ" sz="4100" kern="1200" dirty="0"/>
        </a:p>
      </dsp:txBody>
      <dsp:txXfrm rot="-5400000">
        <a:off x="3528392" y="3061933"/>
        <a:ext cx="3528392" cy="1837159"/>
      </dsp:txXfrm>
    </dsp:sp>
    <dsp:sp modelId="{563B0600-1690-4164-B771-D79EE1688D17}">
      <dsp:nvSpPr>
        <dsp:cNvPr id="0" name=""/>
        <dsp:cNvSpPr/>
      </dsp:nvSpPr>
      <dsp:spPr>
        <a:xfrm>
          <a:off x="2469874" y="1837159"/>
          <a:ext cx="2117035" cy="1224773"/>
        </a:xfrm>
        <a:prstGeom prst="roundRect">
          <a:avLst/>
        </a:prstGeom>
        <a:solidFill>
          <a:schemeClr val="accent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NZ" sz="4100" kern="1200" dirty="0" smtClean="0"/>
            <a:t>AAD</a:t>
          </a:r>
          <a:endParaRPr lang="en-NZ" sz="4100" kern="1200" dirty="0"/>
        </a:p>
      </dsp:txBody>
      <dsp:txXfrm>
        <a:off x="2529662" y="1896947"/>
        <a:ext cx="1997459" cy="11051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B995E-C9FF-4E8A-B2B5-292EEE9D60F0}">
      <dsp:nvSpPr>
        <dsp:cNvPr id="0" name=""/>
        <dsp:cNvSpPr/>
      </dsp:nvSpPr>
      <dsp:spPr>
        <a:xfrm>
          <a:off x="4048" y="2040"/>
          <a:ext cx="8282886" cy="26503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NZ" sz="4600" kern="1200" dirty="0" smtClean="0"/>
            <a:t>OIDC specifies how to use OAuth 2.0 to communicate identity data </a:t>
          </a:r>
          <a:endParaRPr lang="en-NZ" sz="4600" kern="1200" dirty="0"/>
        </a:p>
      </dsp:txBody>
      <dsp:txXfrm>
        <a:off x="81673" y="79665"/>
        <a:ext cx="8127636" cy="2495057"/>
      </dsp:txXfrm>
    </dsp:sp>
    <dsp:sp modelId="{7548B30D-8236-47FC-902C-DBC15AA8D7C6}">
      <dsp:nvSpPr>
        <dsp:cNvPr id="0" name=""/>
        <dsp:cNvSpPr/>
      </dsp:nvSpPr>
      <dsp:spPr>
        <a:xfrm>
          <a:off x="2202450" y="2874973"/>
          <a:ext cx="3886081" cy="265030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lvl="0" algn="ctr" defTabSz="2044700">
            <a:lnSpc>
              <a:spcPct val="90000"/>
            </a:lnSpc>
            <a:spcBef>
              <a:spcPct val="0"/>
            </a:spcBef>
            <a:spcAft>
              <a:spcPct val="35000"/>
            </a:spcAft>
          </a:pPr>
          <a:r>
            <a:rPr lang="en-NZ" sz="4600" kern="1200" dirty="0" smtClean="0"/>
            <a:t>OAuth 2.0</a:t>
          </a:r>
          <a:endParaRPr lang="en-NZ" sz="4600" kern="1200" dirty="0"/>
        </a:p>
      </dsp:txBody>
      <dsp:txXfrm>
        <a:off x="2280075" y="2952598"/>
        <a:ext cx="3730831" cy="249505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10/18/2016 8:16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10/18/2016 8:16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10/18/2016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1947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290033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419434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419681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870838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810895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577916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220057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709900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844537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87291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82844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665419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2467075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295698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273231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3068736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2956286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429024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753573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431190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943273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88</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10/18/2016 8:16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795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03928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2835967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10/18/2016 8:16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9098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10/18/2016 8:16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510216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Ignite 2016</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713406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t>10/18/2016 8:16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12</a:t>
            </a:fld>
            <a:endParaRPr lang="en-US" dirty="0"/>
          </a:p>
        </p:txBody>
      </p:sp>
    </p:spTree>
    <p:extLst>
      <p:ext uri="{BB962C8B-B14F-4D97-AF65-F5344CB8AC3E}">
        <p14:creationId xmlns:p14="http://schemas.microsoft.com/office/powerpoint/2010/main" val="330578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33450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RB</a:t>
            </a:r>
            <a:endParaRPr lang="en-NZ" dirty="0"/>
          </a:p>
        </p:txBody>
      </p:sp>
      <p:sp>
        <p:nvSpPr>
          <p:cNvPr id="4" name="Header Placeholder 3"/>
          <p:cNvSpPr>
            <a:spLocks noGrp="1"/>
          </p:cNvSpPr>
          <p:nvPr>
            <p:ph type="hdr" sz="quarter" idx="10"/>
          </p:nvPr>
        </p:nvSpPr>
        <p:spPr/>
        <p:txBody>
          <a:bodyPr/>
          <a:lstStyle/>
          <a:p>
            <a:r>
              <a:rPr lang="en-US" dirty="0" smtClean="0">
                <a:solidFill>
                  <a:prstClr val="black"/>
                </a:solidFill>
              </a:rPr>
              <a:t>TechEd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10/18/2016 8:16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196706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4.png"/><Relationship Id="rId2" Type="http://schemas.openxmlformats.org/officeDocument/2006/relationships/slideMaster" Target="../slideMasters/slideMaster3.xml"/><Relationship Id="rId1" Type="http://schemas.openxmlformats.org/officeDocument/2006/relationships/vmlDrawing" Target="../drawings/vmlDrawing3.v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w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ext uri="{D42A27DB-BD31-4B8C-83A1-F6EECF244321}">
                <p14:modId xmlns:p14="http://schemas.microsoft.com/office/powerpoint/2010/main" val="1331019803"/>
              </p:ext>
            </p:extLst>
          </p:nvPr>
        </p:nvGraphicFramePr>
        <p:xfrm>
          <a:off x="0" y="0"/>
          <a:ext cx="12435839" cy="5999384"/>
        </p:xfrm>
        <a:graphic>
          <a:graphicData uri="http://schemas.openxmlformats.org/presentationml/2006/ole">
            <mc:AlternateContent xmlns:mc="http://schemas.openxmlformats.org/markup-compatibility/2006">
              <mc:Choice xmlns:v="urn:schemas-microsoft-com:vml" Requires="v">
                <p:oleObj spid="_x0000_s2163"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0" y="0"/>
                        <a:ext cx="12435839" cy="599938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385589" y="6233566"/>
            <a:ext cx="1456418" cy="310896"/>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3" name="TextBox 2"/>
          <p:cNvSpPr txBox="1"/>
          <p:nvPr userDrawn="1"/>
        </p:nvSpPr>
        <p:spPr>
          <a:xfrm>
            <a:off x="241573" y="1913086"/>
            <a:ext cx="8568952" cy="1264962"/>
          </a:xfrm>
          <a:prstGeom prst="rect">
            <a:avLst/>
          </a:prstGeom>
          <a:noFill/>
        </p:spPr>
        <p:txBody>
          <a:bodyPr wrap="square" lIns="182880" tIns="146304" rIns="182880" bIns="146304" rtlCol="0">
            <a:spAutoFit/>
          </a:bodyPr>
          <a:lstStyle/>
          <a:p>
            <a:pPr>
              <a:lnSpc>
                <a:spcPct val="90000"/>
              </a:lnSpc>
              <a:spcAft>
                <a:spcPts val="600"/>
              </a:spcAft>
            </a:pPr>
            <a:r>
              <a:rPr lang="en-NZ" sz="7000" dirty="0">
                <a:solidFill>
                  <a:schemeClr val="bg1"/>
                </a:solidFill>
                <a:latin typeface="+mn-lt"/>
              </a:rPr>
              <a:t>Microsoft Ignite</a:t>
            </a:r>
            <a:r>
              <a:rPr lang="en-NZ" sz="7000" baseline="0" dirty="0">
                <a:solidFill>
                  <a:schemeClr val="bg1"/>
                </a:solidFill>
                <a:latin typeface="+mn-lt"/>
              </a:rPr>
              <a:t> NZ</a:t>
            </a:r>
            <a:endParaRPr lang="en-NZ" sz="7000" dirty="0">
              <a:solidFill>
                <a:schemeClr val="bg1"/>
              </a:solidFill>
              <a:latin typeface="+mn-lt"/>
            </a:endParaRPr>
          </a:p>
        </p:txBody>
      </p:sp>
      <p:sp>
        <p:nvSpPr>
          <p:cNvPr id="5" name="TextBox 4"/>
          <p:cNvSpPr txBox="1"/>
          <p:nvPr userDrawn="1"/>
        </p:nvSpPr>
        <p:spPr>
          <a:xfrm>
            <a:off x="241573" y="2921198"/>
            <a:ext cx="8208912" cy="1480405"/>
          </a:xfrm>
          <a:prstGeom prst="rect">
            <a:avLst/>
          </a:prstGeom>
          <a:noFill/>
        </p:spPr>
        <p:txBody>
          <a:bodyPr wrap="square" lIns="182880" tIns="146304" rIns="182880" bIns="146304" rtlCol="0">
            <a:spAutoFit/>
          </a:bodyPr>
          <a:lstStyle/>
          <a:p>
            <a:pPr>
              <a:lnSpc>
                <a:spcPct val="90000"/>
              </a:lnSpc>
              <a:spcAft>
                <a:spcPts val="600"/>
              </a:spcAft>
            </a:pPr>
            <a:r>
              <a:rPr lang="en-NZ" sz="4000" dirty="0">
                <a:solidFill>
                  <a:schemeClr val="bg1"/>
                </a:solidFill>
                <a:latin typeface="+mn-lt"/>
              </a:rPr>
              <a:t>25-28</a:t>
            </a:r>
            <a:r>
              <a:rPr lang="en-NZ" sz="4000" baseline="0" dirty="0">
                <a:solidFill>
                  <a:schemeClr val="bg1"/>
                </a:solidFill>
                <a:latin typeface="+mn-lt"/>
              </a:rPr>
              <a:t> October 2016</a:t>
            </a:r>
          </a:p>
          <a:p>
            <a:pPr>
              <a:lnSpc>
                <a:spcPct val="90000"/>
              </a:lnSpc>
              <a:spcAft>
                <a:spcPts val="600"/>
              </a:spcAft>
            </a:pPr>
            <a:r>
              <a:rPr lang="en-NZ" sz="4000" baseline="0" dirty="0">
                <a:solidFill>
                  <a:schemeClr val="bg1"/>
                </a:solidFill>
                <a:latin typeface="+mn-lt"/>
              </a:rPr>
              <a:t>SKYCITY, Auckland</a:t>
            </a:r>
            <a:endParaRPr lang="en-NZ" sz="4000" dirty="0">
              <a:solidFill>
                <a:schemeClr val="bg1"/>
              </a:solidFill>
              <a:latin typeface="+mn-lt"/>
            </a:endParaRPr>
          </a:p>
        </p:txBody>
      </p:sp>
      <p:pic>
        <p:nvPicPr>
          <p:cNvPr id="8" name="Picture 7"/>
          <p:cNvPicPr>
            <a:picLocks noChangeAspect="1"/>
          </p:cNvPicPr>
          <p:nvPr userDrawn="1"/>
        </p:nvPicPr>
        <p:blipFill>
          <a:blip r:embed="rId7"/>
          <a:stretch>
            <a:fillRect/>
          </a:stretch>
        </p:blipFill>
        <p:spPr>
          <a:xfrm>
            <a:off x="31410" y="-234182"/>
            <a:ext cx="12405065" cy="2205345"/>
          </a:xfrm>
          <a:prstGeom prst="rect">
            <a:avLst/>
          </a:prstGeom>
        </p:spPr>
      </p:pic>
    </p:spTree>
    <p:extLst>
      <p:ext uri="{BB962C8B-B14F-4D97-AF65-F5344CB8AC3E}">
        <p14:creationId xmlns:p14="http://schemas.microsoft.com/office/powerpoint/2010/main" val="215290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ext uri="{D42A27DB-BD31-4B8C-83A1-F6EECF244321}">
                <p14:modId xmlns:p14="http://schemas.microsoft.com/office/powerpoint/2010/main" val="1740786856"/>
              </p:ext>
            </p:extLst>
          </p:nvPr>
        </p:nvGraphicFramePr>
        <p:xfrm>
          <a:off x="636" y="0"/>
          <a:ext cx="12435839" cy="6080284"/>
        </p:xfrm>
        <a:graphic>
          <a:graphicData uri="http://schemas.openxmlformats.org/presentationml/2006/ole">
            <mc:AlternateContent xmlns:mc="http://schemas.openxmlformats.org/markup-compatibility/2006">
              <mc:Choice xmlns:v="urn:schemas-microsoft-com:vml" Requires="v">
                <p:oleObj spid="_x0000_s1140" name="Image" r:id="rId3" imgW="24380640" imgH="15238080" progId="Photoshop.Image.12">
                  <p:embed/>
                </p:oleObj>
              </mc:Choice>
              <mc:Fallback>
                <p:oleObj name="Image" r:id="rId3" imgW="24380640" imgH="15238080" progId="Photoshop.Image.12">
                  <p:embed/>
                  <p:pic>
                    <p:nvPicPr>
                      <p:cNvPr id="0" name=""/>
                      <p:cNvPicPr/>
                      <p:nvPr/>
                    </p:nvPicPr>
                    <p:blipFill>
                      <a:blip r:embed="rId4"/>
                      <a:stretch>
                        <a:fillRect/>
                      </a:stretch>
                    </p:blipFill>
                    <p:spPr>
                      <a:xfrm>
                        <a:off x="636" y="0"/>
                        <a:ext cx="12435839" cy="608028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457597" y="6285063"/>
            <a:ext cx="1456418" cy="310896"/>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87481" y="182554"/>
            <a:ext cx="11672947" cy="2119277"/>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003" y="3497262"/>
            <a:ext cx="7640499" cy="829612"/>
          </a:xfrm>
          <a:no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a:t>Speaker Name</a:t>
            </a:r>
          </a:p>
        </p:txBody>
      </p:sp>
      <p:sp>
        <p:nvSpPr>
          <p:cNvPr id="12" name="Text Placeholder 4"/>
          <p:cNvSpPr>
            <a:spLocks noGrp="1"/>
          </p:cNvSpPr>
          <p:nvPr>
            <p:ph type="body" sz="quarter" idx="13" hasCustomPrompt="1"/>
          </p:nvPr>
        </p:nvSpPr>
        <p:spPr bwMode="white">
          <a:xfrm>
            <a:off x="287481" y="2506609"/>
            <a:ext cx="7382067" cy="888264"/>
          </a:xfrm>
          <a:no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a:t>Session Code</a:t>
            </a:r>
          </a:p>
        </p:txBody>
      </p:sp>
    </p:spTree>
    <p:extLst>
      <p:ext uri="{BB962C8B-B14F-4D97-AF65-F5344CB8AC3E}">
        <p14:creationId xmlns:p14="http://schemas.microsoft.com/office/powerpoint/2010/main" val="168501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83783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2624088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58"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6" y="2125663"/>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59999" y="2125678"/>
            <a:ext cx="9606709" cy="1828786"/>
          </a:xfrm>
          <a:noFill/>
        </p:spPr>
        <p:txBody>
          <a:bodyPr lIns="180000" tIns="180000" rIns="180000" bIns="180000"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1" y="3955786"/>
            <a:ext cx="6327456" cy="1828007"/>
          </a:xfrm>
          <a:noFill/>
        </p:spPr>
        <p:txBody>
          <a:bodyPr lIns="180000" tIns="180000" rIns="180000" bIns="180000">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15" y="339989"/>
            <a:ext cx="2574853" cy="1287427"/>
          </a:xfrm>
          <a:prstGeom prst="rect">
            <a:avLst/>
          </a:prstGeom>
        </p:spPr>
      </p:pic>
      <p:sp>
        <p:nvSpPr>
          <p:cNvPr id="121" name="Text Placeholder 4"/>
          <p:cNvSpPr>
            <a:spLocks noGrp="1"/>
          </p:cNvSpPr>
          <p:nvPr>
            <p:ph type="body" sz="quarter" idx="14" hasCustomPrompt="1"/>
          </p:nvPr>
        </p:nvSpPr>
        <p:spPr>
          <a:xfrm>
            <a:off x="6687457" y="3955786"/>
            <a:ext cx="3279251" cy="1828007"/>
          </a:xfrm>
          <a:noFill/>
        </p:spPr>
        <p:txBody>
          <a:bodyPr lIns="180000" tIns="180000" rIns="180000" bIns="180000">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4" y="6236900"/>
            <a:ext cx="1552931" cy="332660"/>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61249" y="4053296"/>
            <a:ext cx="1106651" cy="1632985"/>
          </a:xfrm>
          <a:prstGeom prst="rect">
            <a:avLst/>
          </a:prstGeom>
        </p:spPr>
      </p:pic>
    </p:spTree>
    <p:extLst>
      <p:ext uri="{BB962C8B-B14F-4D97-AF65-F5344CB8AC3E}">
        <p14:creationId xmlns:p14="http://schemas.microsoft.com/office/powerpoint/2010/main" val="29300300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411182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25830027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6052042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759683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2558037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606570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99563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340320"/>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76522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5796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17339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952820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0" y="0"/>
          <a:ext cx="12435839" cy="5999384"/>
        </p:xfrm>
        <a:graphic>
          <a:graphicData uri="http://schemas.openxmlformats.org/presentationml/2006/ole">
            <mc:AlternateContent xmlns:mc="http://schemas.openxmlformats.org/markup-compatibility/2006">
              <mc:Choice xmlns:v="urn:schemas-microsoft-com:vml" Requires="v">
                <p:oleObj spid="_x0000_s3116" name="Image" r:id="rId3" imgW="24380640" imgH="15238080" progId="Photoshop.Image.12">
                  <p:embed/>
                </p:oleObj>
              </mc:Choice>
              <mc:Fallback>
                <p:oleObj name="Image" r:id="rId3" imgW="24380640" imgH="15238080" progId="Photoshop.Image.12">
                  <p:embed/>
                  <p:pic>
                    <p:nvPicPr>
                      <p:cNvPr id="0" name=""/>
                      <p:cNvPicPr/>
                      <p:nvPr/>
                    </p:nvPicPr>
                    <p:blipFill>
                      <a:blip r:embed="rId4"/>
                      <a:stretch>
                        <a:fillRect/>
                      </a:stretch>
                    </p:blipFill>
                    <p:spPr>
                      <a:xfrm>
                        <a:off x="0" y="0"/>
                        <a:ext cx="12435839" cy="599938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385589" y="6233566"/>
            <a:ext cx="1456418" cy="310896"/>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3" name="TextBox 2"/>
          <p:cNvSpPr txBox="1"/>
          <p:nvPr userDrawn="1"/>
        </p:nvSpPr>
        <p:spPr>
          <a:xfrm>
            <a:off x="241573" y="1913086"/>
            <a:ext cx="8568952" cy="1264962"/>
          </a:xfrm>
          <a:prstGeom prst="rect">
            <a:avLst/>
          </a:prstGeom>
          <a:noFill/>
        </p:spPr>
        <p:txBody>
          <a:bodyPr wrap="square" lIns="182880" tIns="146304" rIns="182880" bIns="146304" rtlCol="0">
            <a:spAutoFit/>
          </a:bodyPr>
          <a:lstStyle/>
          <a:p>
            <a:pPr>
              <a:lnSpc>
                <a:spcPct val="90000"/>
              </a:lnSpc>
              <a:spcAft>
                <a:spcPts val="600"/>
              </a:spcAft>
            </a:pPr>
            <a:r>
              <a:rPr lang="en-NZ" sz="7000" dirty="0">
                <a:solidFill>
                  <a:srgbClr val="FFFFFF"/>
                </a:solidFill>
              </a:rPr>
              <a:t>Microsoft Ignite NZ</a:t>
            </a:r>
          </a:p>
        </p:txBody>
      </p:sp>
      <p:sp>
        <p:nvSpPr>
          <p:cNvPr id="5" name="TextBox 4"/>
          <p:cNvSpPr txBox="1"/>
          <p:nvPr userDrawn="1"/>
        </p:nvSpPr>
        <p:spPr>
          <a:xfrm>
            <a:off x="241573" y="2921198"/>
            <a:ext cx="8208912" cy="1480405"/>
          </a:xfrm>
          <a:prstGeom prst="rect">
            <a:avLst/>
          </a:prstGeom>
          <a:noFill/>
        </p:spPr>
        <p:txBody>
          <a:bodyPr wrap="square" lIns="182880" tIns="146304" rIns="182880" bIns="146304" rtlCol="0">
            <a:spAutoFit/>
          </a:bodyPr>
          <a:lstStyle/>
          <a:p>
            <a:pPr>
              <a:lnSpc>
                <a:spcPct val="90000"/>
              </a:lnSpc>
              <a:spcAft>
                <a:spcPts val="600"/>
              </a:spcAft>
            </a:pPr>
            <a:r>
              <a:rPr lang="en-NZ" sz="4000" dirty="0">
                <a:solidFill>
                  <a:srgbClr val="FFFFFF"/>
                </a:solidFill>
              </a:rPr>
              <a:t>25-28 October 2016</a:t>
            </a:r>
          </a:p>
          <a:p>
            <a:pPr>
              <a:lnSpc>
                <a:spcPct val="90000"/>
              </a:lnSpc>
              <a:spcAft>
                <a:spcPts val="600"/>
              </a:spcAft>
            </a:pPr>
            <a:r>
              <a:rPr lang="en-NZ" sz="4000" dirty="0">
                <a:solidFill>
                  <a:srgbClr val="FFFFFF"/>
                </a:solidFill>
              </a:rPr>
              <a:t>SKYCITY, Auckland</a:t>
            </a:r>
          </a:p>
        </p:txBody>
      </p:sp>
      <p:pic>
        <p:nvPicPr>
          <p:cNvPr id="8" name="Picture 7"/>
          <p:cNvPicPr>
            <a:picLocks noChangeAspect="1"/>
          </p:cNvPicPr>
          <p:nvPr userDrawn="1"/>
        </p:nvPicPr>
        <p:blipFill>
          <a:blip r:embed="rId7"/>
          <a:stretch>
            <a:fillRect/>
          </a:stretch>
        </p:blipFill>
        <p:spPr>
          <a:xfrm>
            <a:off x="31410" y="-234182"/>
            <a:ext cx="12405065" cy="2205345"/>
          </a:xfrm>
          <a:prstGeom prst="rect">
            <a:avLst/>
          </a:prstGeom>
        </p:spPr>
      </p:pic>
    </p:spTree>
    <p:extLst>
      <p:ext uri="{BB962C8B-B14F-4D97-AF65-F5344CB8AC3E}">
        <p14:creationId xmlns:p14="http://schemas.microsoft.com/office/powerpoint/2010/main" val="255509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636" y="0"/>
          <a:ext cx="12435839" cy="6080284"/>
        </p:xfrm>
        <a:graphic>
          <a:graphicData uri="http://schemas.openxmlformats.org/presentationml/2006/ole">
            <mc:AlternateContent xmlns:mc="http://schemas.openxmlformats.org/markup-compatibility/2006">
              <mc:Choice xmlns:v="urn:schemas-microsoft-com:vml" Requires="v">
                <p:oleObj spid="_x0000_s4140" name="Image" r:id="rId3" imgW="24380640" imgH="15238080" progId="Photoshop.Image.12">
                  <p:embed/>
                </p:oleObj>
              </mc:Choice>
              <mc:Fallback>
                <p:oleObj name="Image" r:id="rId3" imgW="24380640" imgH="15238080" progId="Photoshop.Image.12">
                  <p:embed/>
                  <p:pic>
                    <p:nvPicPr>
                      <p:cNvPr id="0" name=""/>
                      <p:cNvPicPr/>
                      <p:nvPr/>
                    </p:nvPicPr>
                    <p:blipFill>
                      <a:blip r:embed="rId4"/>
                      <a:stretch>
                        <a:fillRect/>
                      </a:stretch>
                    </p:blipFill>
                    <p:spPr>
                      <a:xfrm>
                        <a:off x="636" y="0"/>
                        <a:ext cx="12435839" cy="608028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457597" y="6285063"/>
            <a:ext cx="1456418" cy="310896"/>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87481" y="182554"/>
            <a:ext cx="11672947" cy="2119277"/>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003" y="3497262"/>
            <a:ext cx="7640499" cy="829612"/>
          </a:xfrm>
          <a:no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a:t>Speaker Name</a:t>
            </a:r>
          </a:p>
        </p:txBody>
      </p:sp>
      <p:sp>
        <p:nvSpPr>
          <p:cNvPr id="12" name="Text Placeholder 4"/>
          <p:cNvSpPr>
            <a:spLocks noGrp="1"/>
          </p:cNvSpPr>
          <p:nvPr>
            <p:ph type="body" sz="quarter" idx="13" hasCustomPrompt="1"/>
          </p:nvPr>
        </p:nvSpPr>
        <p:spPr bwMode="white">
          <a:xfrm>
            <a:off x="287481" y="2506609"/>
            <a:ext cx="7382067" cy="888264"/>
          </a:xfrm>
          <a:no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a:t>Session Code</a:t>
            </a:r>
          </a:p>
        </p:txBody>
      </p:sp>
    </p:spTree>
    <p:extLst>
      <p:ext uri="{BB962C8B-B14F-4D97-AF65-F5344CB8AC3E}">
        <p14:creationId xmlns:p14="http://schemas.microsoft.com/office/powerpoint/2010/main" val="39883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185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8878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2764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730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9769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0268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2889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9138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42958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312113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4019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89736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095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268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498325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208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097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125013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363236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3689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4548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1" r:id="rId1"/>
    <p:sldLayoutId id="2147484300"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31" r:id="rId12"/>
    <p:sldLayoutId id="2147484249" r:id="rId13"/>
    <p:sldLayoutId id="2147484301" r:id="rId14"/>
    <p:sldLayoutId id="2147484251" r:id="rId15"/>
    <p:sldLayoutId id="2147484252" r:id="rId16"/>
    <p:sldLayoutId id="2147484254" r:id="rId17"/>
    <p:sldLayoutId id="2147484257" r:id="rId18"/>
    <p:sldLayoutId id="2147484258" r:id="rId19"/>
    <p:sldLayoutId id="2147484260" r:id="rId20"/>
    <p:sldLayoutId id="2147484299" r:id="rId21"/>
    <p:sldLayoutId id="2147484263" r:id="rId22"/>
    <p:sldLayoutId id="2147484342" r:id="rId23"/>
    <p:sldLayoutId id="2147484343"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1741104"/>
      </p:ext>
    </p:extLst>
  </p:cSld>
  <p:clrMap bg1="dk1" tx1="lt1" bg2="dk2" tx2="lt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 id="2147484356" r:id="rId12"/>
    <p:sldLayoutId id="2147484357"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err="1">
                    <a:gradFill>
                      <a:gsLst>
                        <a:gs pos="0">
                          <a:srgbClr val="FFFFFF"/>
                        </a:gs>
                        <a:gs pos="100000">
                          <a:srgbClr val="FFFFFF"/>
                        </a:gs>
                      </a:gsLst>
                      <a:lin ang="5400000" scaled="0"/>
                    </a:gradFill>
                    <a:ea typeface="Segoe UI" pitchFamily="34" charset="0"/>
                    <a:cs typeface="Segoe UI" pitchFamily="34" charset="0"/>
                  </a:rPr>
                  <a:t>Oragen</a:t>
                </a:r>
                <a:endParaRPr lang="en-US" sz="500" b="1"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Blue</a:t>
                </a:r>
              </a:p>
              <a:p>
                <a:pPr defTabSz="932472"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Gray</a:t>
                </a:r>
              </a:p>
              <a:p>
                <a:pPr defTabSz="932472"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Yellow</a:t>
                </a:r>
              </a:p>
              <a:p>
                <a:pPr defTabSz="932472"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Light Orange</a:t>
                </a:r>
              </a:p>
              <a:p>
                <a:pPr defTabSz="932472"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37168">
                          <a:srgbClr val="292929"/>
                        </a:gs>
                        <a:gs pos="72000">
                          <a:srgbClr val="292929"/>
                        </a:gs>
                      </a:gsLst>
                      <a:lin ang="5400000" scaled="0"/>
                    </a:gradFill>
                    <a:ea typeface="Segoe UI" pitchFamily="34" charset="0"/>
                    <a:cs typeface="Segoe UI" pitchFamily="34" charset="0"/>
                  </a:rPr>
                  <a:t>Light Gray</a:t>
                </a:r>
              </a:p>
              <a:p>
                <a:pPr defTabSz="932472" fontAlgn="base">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Red</a:t>
              </a:r>
            </a:p>
            <a:p>
              <a:pPr defTabSz="932472"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Light Blue</a:t>
              </a:r>
            </a:p>
            <a:p>
              <a:pPr defTabSz="932472"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sz="500" b="1" dirty="0">
                  <a:gradFill>
                    <a:gsLst>
                      <a:gs pos="0">
                        <a:srgbClr val="FFFFFF"/>
                      </a:gs>
                      <a:gs pos="100000">
                        <a:srgbClr val="FFFFFF"/>
                      </a:gs>
                    </a:gsLst>
                    <a:lin ang="5400000" scaled="0"/>
                  </a:gradFill>
                  <a:ea typeface="Segoe UI" pitchFamily="34" charset="0"/>
                  <a:cs typeface="Segoe UI" pitchFamily="34" charset="0"/>
                </a:rPr>
                <a:t>Dark Blue</a:t>
              </a:r>
            </a:p>
            <a:p>
              <a:pPr defTabSz="932472" fontAlgn="base">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847365084"/>
      </p:ext>
    </p:extLst>
  </p:cSld>
  <p:clrMap bg1="lt1" tx1="dk1" bg2="lt2" tx2="dk2" accent1="accent1" accent2="accent2" accent3="accent3" accent4="accent4" accent5="accent5" accent6="accent6" hlink="hlink" folHlink="folHlink"/>
  <p:sldLayoutIdLst>
    <p:sldLayoutId id="2147484359" r:id="rId1"/>
    <p:sldLayoutId id="2147484360" r:id="rId2"/>
    <p:sldLayoutId id="2147484361" r:id="rId3"/>
    <p:sldLayoutId id="2147484362" r:id="rId4"/>
    <p:sldLayoutId id="2147484363" r:id="rId5"/>
    <p:sldLayoutId id="2147484364" r:id="rId6"/>
    <p:sldLayoutId id="2147484365" r:id="rId7"/>
    <p:sldLayoutId id="2147484366" r:id="rId8"/>
    <p:sldLayoutId id="2147484367" r:id="rId9"/>
    <p:sldLayoutId id="2147484368" r:id="rId10"/>
    <p:sldLayoutId id="2147484369" r:id="rId11"/>
    <p:sldLayoutId id="2147484370" r:id="rId12"/>
    <p:sldLayoutId id="2147484371" r:id="rId13"/>
    <p:sldLayoutId id="2147484372" r:id="rId14"/>
    <p:sldLayoutId id="2147484373" r:id="rId15"/>
    <p:sldLayoutId id="2147484374" r:id="rId16"/>
    <p:sldLayoutId id="2147484375" r:id="rId17"/>
    <p:sldLayoutId id="2147484376" r:id="rId18"/>
    <p:sldLayoutId id="2147484377" r:id="rId19"/>
    <p:sldLayoutId id="2147484378" r:id="rId20"/>
    <p:sldLayoutId id="2147484379" r:id="rId21"/>
    <p:sldLayoutId id="2147484380" r:id="rId22"/>
    <p:sldLayoutId id="2147484381"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msignite.nz/my-ignite"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45.jp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33" y="1974535"/>
            <a:ext cx="9143936" cy="1828786"/>
          </a:xfrm>
        </p:spPr>
        <p:txBody>
          <a:bodyPr/>
          <a:lstStyle/>
          <a:p>
            <a:r>
              <a:rPr lang="en-NZ" sz="8000" dirty="0">
                <a:latin typeface="+mn-lt"/>
              </a:rPr>
              <a:t>Microsoft Ignite NZ</a:t>
            </a:r>
          </a:p>
        </p:txBody>
      </p:sp>
      <p:sp>
        <p:nvSpPr>
          <p:cNvPr id="4" name="TextBox 3"/>
          <p:cNvSpPr txBox="1"/>
          <p:nvPr/>
        </p:nvSpPr>
        <p:spPr>
          <a:xfrm>
            <a:off x="259500" y="3083633"/>
            <a:ext cx="8208912" cy="1480405"/>
          </a:xfrm>
          <a:prstGeom prst="rect">
            <a:avLst/>
          </a:prstGeom>
          <a:noFill/>
        </p:spPr>
        <p:txBody>
          <a:bodyPr wrap="square" lIns="182880" tIns="146304" rIns="182880" bIns="146304" rtlCol="0">
            <a:spAutoFit/>
          </a:bodyPr>
          <a:lstStyle/>
          <a:p>
            <a:pPr>
              <a:lnSpc>
                <a:spcPct val="90000"/>
              </a:lnSpc>
              <a:spcAft>
                <a:spcPts val="600"/>
              </a:spcAft>
            </a:pPr>
            <a:r>
              <a:rPr lang="en-NZ" sz="4000" dirty="0">
                <a:solidFill>
                  <a:schemeClr val="bg1"/>
                </a:solidFill>
                <a:latin typeface="+mn-lt"/>
              </a:rPr>
              <a:t>25-28</a:t>
            </a:r>
            <a:r>
              <a:rPr lang="en-NZ" sz="4000" baseline="0" dirty="0">
                <a:solidFill>
                  <a:schemeClr val="bg1"/>
                </a:solidFill>
                <a:latin typeface="+mn-lt"/>
              </a:rPr>
              <a:t> October 2016</a:t>
            </a:r>
          </a:p>
          <a:p>
            <a:pPr>
              <a:lnSpc>
                <a:spcPct val="90000"/>
              </a:lnSpc>
              <a:spcAft>
                <a:spcPts val="600"/>
              </a:spcAft>
            </a:pPr>
            <a:r>
              <a:rPr lang="en-NZ" sz="4000" baseline="0" dirty="0">
                <a:solidFill>
                  <a:schemeClr val="bg1"/>
                </a:solidFill>
                <a:latin typeface="+mn-lt"/>
              </a:rPr>
              <a:t>SKYCITY, Auckland</a:t>
            </a:r>
            <a:endParaRPr lang="en-NZ" sz="4000" dirty="0">
              <a:solidFill>
                <a:schemeClr val="bg1"/>
              </a:solidFill>
              <a:latin typeface="+mn-lt"/>
            </a:endParaRPr>
          </a:p>
        </p:txBody>
      </p:sp>
      <p:pic>
        <p:nvPicPr>
          <p:cNvPr id="3" name="Picture 2"/>
          <p:cNvPicPr>
            <a:picLocks noChangeAspect="1"/>
          </p:cNvPicPr>
          <p:nvPr/>
        </p:nvPicPr>
        <p:blipFill>
          <a:blip r:embed="rId2"/>
          <a:stretch>
            <a:fillRect/>
          </a:stretch>
        </p:blipFill>
        <p:spPr>
          <a:xfrm>
            <a:off x="0" y="-205224"/>
            <a:ext cx="12436475" cy="2210929"/>
          </a:xfrm>
          <a:prstGeom prst="rect">
            <a:avLst/>
          </a:prstGeom>
        </p:spPr>
      </p:pic>
    </p:spTree>
    <p:extLst>
      <p:ext uri="{BB962C8B-B14F-4D97-AF65-F5344CB8AC3E}">
        <p14:creationId xmlns:p14="http://schemas.microsoft.com/office/powerpoint/2010/main" val="219345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dirty="0"/>
              <a:t>Example of a bulleted slide with a subhead</a:t>
            </a:r>
          </a:p>
          <a:p>
            <a:pPr lvl="1"/>
            <a:r>
              <a:rPr lang="en-US" dirty="0"/>
              <a:t>Set the slide title to “Sentence case”</a:t>
            </a:r>
          </a:p>
          <a:p>
            <a:pPr lvl="1"/>
            <a:r>
              <a:rPr lang="en-US" dirty="0"/>
              <a:t>Set subheads to “Sentence case”</a:t>
            </a:r>
          </a:p>
          <a:p>
            <a:pPr lvl="0"/>
            <a:r>
              <a:rPr lang="en-US" dirty="0"/>
              <a:t>Hyperlink style</a:t>
            </a:r>
          </a:p>
          <a:p>
            <a:pPr lvl="1"/>
            <a:r>
              <a:rPr lang="en-US" dirty="0">
                <a:hlinkClick r:id="rId3"/>
              </a:rPr>
              <a:t>www.microsoft.com</a:t>
            </a:r>
            <a:r>
              <a:rPr lang="en-US" dirty="0"/>
              <a:t> </a:t>
            </a:r>
          </a:p>
        </p:txBody>
      </p:sp>
      <p:sp>
        <p:nvSpPr>
          <p:cNvPr id="2" name="Title 1"/>
          <p:cNvSpPr>
            <a:spLocks noGrp="1"/>
          </p:cNvSpPr>
          <p:nvPr>
            <p:ph type="title"/>
          </p:nvPr>
        </p:nvSpPr>
        <p:spPr/>
        <p:txBody>
          <a:bodyPr/>
          <a:lstStyle/>
          <a:p>
            <a:r>
              <a:rPr lang="en-US" dirty="0"/>
              <a:t>Bullet points layout with subtitle</a:t>
            </a:r>
            <a:br>
              <a:rPr lang="en-US" dirty="0"/>
            </a:br>
            <a:r>
              <a:rPr lang="en-US" sz="4000" dirty="0">
                <a:gradFill>
                  <a:gsLst>
                    <a:gs pos="0">
                      <a:schemeClr val="tx2"/>
                    </a:gs>
                    <a:gs pos="100000">
                      <a:schemeClr val="tx2"/>
                    </a:gs>
                  </a:gsLst>
                  <a:lin ang="5400000" scaled="0"/>
                </a:gradFill>
              </a:rPr>
              <a:t>Subtitle</a:t>
            </a:r>
          </a:p>
        </p:txBody>
      </p:sp>
    </p:spTree>
    <p:extLst>
      <p:ext uri="{BB962C8B-B14F-4D97-AF65-F5344CB8AC3E}">
        <p14:creationId xmlns:p14="http://schemas.microsoft.com/office/powerpoint/2010/main" val="361285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Customer evidence slide</a:t>
            </a:r>
          </a:p>
        </p:txBody>
      </p:sp>
      <p:sp>
        <p:nvSpPr>
          <p:cNvPr id="5" name="Picture Placeholder 4"/>
          <p:cNvSpPr>
            <a:spLocks noGrp="1"/>
          </p:cNvSpPr>
          <p:nvPr>
            <p:ph type="pic" sz="quarter" idx="10"/>
          </p:nvPr>
        </p:nvSpPr>
        <p:spPr/>
      </p:sp>
      <p:sp>
        <p:nvSpPr>
          <p:cNvPr id="6" name="Picture Placeholder 5"/>
          <p:cNvSpPr>
            <a:spLocks noGrp="1"/>
          </p:cNvSpPr>
          <p:nvPr>
            <p:ph type="pic" sz="quarter" idx="11"/>
          </p:nvPr>
        </p:nvSpPr>
        <p:spPr/>
      </p:sp>
      <p:sp>
        <p:nvSpPr>
          <p:cNvPr id="7" name="Text Placeholder 6"/>
          <p:cNvSpPr>
            <a:spLocks noGrp="1"/>
          </p:cNvSpPr>
          <p:nvPr>
            <p:ph type="body" sz="quarter" idx="12"/>
          </p:nvPr>
        </p:nvSpPr>
        <p:spPr/>
        <p:txBody>
          <a:bodyPr/>
          <a:lstStyle/>
          <a:p>
            <a:r>
              <a:rPr lang="en-US" dirty="0"/>
              <a:t>Lorem ipsum dolor sit amet, consectetur adipiscing elit, sed do eiusmod tempor incididunt ut labore et dolore magna aliqua. Ut enim ad minim veniam, quis nostrud exercitation ullamco laboris nisi ut aliquip ex ea commodo consequat.</a:t>
            </a:r>
          </a:p>
          <a:p>
            <a:r>
              <a:rPr lang="en-US" dirty="0"/>
              <a:t>Duis aute irure dolor.</a:t>
            </a:r>
          </a:p>
        </p:txBody>
      </p:sp>
      <p:sp>
        <p:nvSpPr>
          <p:cNvPr id="8" name="Text Placeholder 7"/>
          <p:cNvSpPr>
            <a:spLocks noGrp="1"/>
          </p:cNvSpPr>
          <p:nvPr>
            <p:ph type="body" sz="quarter" idx="13"/>
          </p:nvPr>
        </p:nvSpPr>
        <p:spPr/>
        <p:txBody>
          <a:bodyPr/>
          <a:lstStyle/>
          <a:p>
            <a:r>
              <a:rPr lang="en-US" dirty="0"/>
              <a:t>“You miss 100% of the</a:t>
            </a:r>
          </a:p>
          <a:p>
            <a:r>
              <a:rPr lang="en-US" dirty="0"/>
              <a:t>shots you don’t take”</a:t>
            </a:r>
          </a:p>
          <a:p>
            <a:pPr algn="r"/>
            <a:r>
              <a:rPr lang="en-US" sz="2000" dirty="0">
                <a:latin typeface="+mn-lt"/>
              </a:rPr>
              <a:t>– Jane Doe</a:t>
            </a:r>
          </a:p>
        </p:txBody>
      </p:sp>
    </p:spTree>
    <p:extLst>
      <p:ext uri="{BB962C8B-B14F-4D97-AF65-F5344CB8AC3E}">
        <p14:creationId xmlns:p14="http://schemas.microsoft.com/office/powerpoint/2010/main" val="184445464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429178" y="2747826"/>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439">
                      <a:srgbClr val="F8F8F8"/>
                    </a:gs>
                    <a:gs pos="10000">
                      <a:srgbClr val="F8F8F8"/>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66372">
                      <a:srgbClr val="292929"/>
                    </a:gs>
                    <a:gs pos="53000">
                      <a:srgbClr val="292929"/>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66372">
                      <a:srgbClr val="292929"/>
                    </a:gs>
                    <a:gs pos="53000">
                      <a:srgbClr val="292929"/>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66372">
                      <a:srgbClr val="292929"/>
                    </a:gs>
                    <a:gs pos="53000">
                      <a:srgbClr val="292929"/>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a:gradFill>
                  <a:gsLst>
                    <a:gs pos="0">
                      <a:schemeClr val="bg1"/>
                    </a:gs>
                    <a:gs pos="100000">
                      <a:schemeClr val="bg1"/>
                    </a:gs>
                  </a:gsLst>
                  <a:lin ang="5400000" scaled="0"/>
                </a:gradFill>
              </a:rPr>
              <a:t>Dark 2</a:t>
            </a: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a:gradFill>
                  <a:gsLst>
                    <a:gs pos="2917">
                      <a:schemeClr val="tx1"/>
                    </a:gs>
                    <a:gs pos="30000">
                      <a:schemeClr val="tx1"/>
                    </a:gs>
                  </a:gsLst>
                  <a:lin ang="5400000" scaled="0"/>
                </a:gradFill>
              </a:rPr>
              <a:t>Select the 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color from the left for subheads and 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83634"/>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17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93801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p:cNvSpPr/>
          <p:nvPr/>
        </p:nvSpPr>
        <p:spPr>
          <a:xfrm>
            <a:off x="1177677" y="1973768"/>
            <a:ext cx="10081120" cy="3046988"/>
          </a:xfrm>
          <a:prstGeom prst="rect">
            <a:avLst/>
          </a:prstGeom>
        </p:spPr>
        <p:txBody>
          <a:bodyPr wrap="square" anchor="ctr">
            <a:spAutoFit/>
          </a:bodyPr>
          <a:lstStyle/>
          <a:p>
            <a:r>
              <a:rPr lang="en-NZ" sz="4800" b="1" dirty="0" smtClean="0">
                <a:latin typeface="+mj-lt"/>
              </a:rPr>
              <a:t>OpenID Connect and OAuth 2.0 provide modern authentication across the Microsoft stack for both enterprise and mobile</a:t>
            </a:r>
            <a:endParaRPr lang="en-NZ" sz="4800" dirty="0">
              <a:latin typeface="+mj-lt"/>
            </a:endParaRPr>
          </a:p>
        </p:txBody>
      </p:sp>
    </p:spTree>
    <p:extLst>
      <p:ext uri="{BB962C8B-B14F-4D97-AF65-F5344CB8AC3E}">
        <p14:creationId xmlns:p14="http://schemas.microsoft.com/office/powerpoint/2010/main" val="211671710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Modern authentication</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2794611"/>
          </a:xfrm>
        </p:spPr>
        <p:txBody>
          <a:bodyPr/>
          <a:lstStyle/>
          <a:p>
            <a:r>
              <a:rPr lang="en-NZ" sz="3200" dirty="0" smtClean="0">
                <a:solidFill>
                  <a:schemeClr val="bg1"/>
                </a:solidFill>
              </a:rPr>
              <a:t>JSON </a:t>
            </a:r>
            <a:r>
              <a:rPr lang="en-NZ" sz="3200" dirty="0">
                <a:solidFill>
                  <a:schemeClr val="bg1"/>
                </a:solidFill>
              </a:rPr>
              <a:t>instead of </a:t>
            </a:r>
            <a:r>
              <a:rPr lang="en-NZ" sz="3200" dirty="0" smtClean="0">
                <a:solidFill>
                  <a:schemeClr val="bg1"/>
                </a:solidFill>
              </a:rPr>
              <a:t>XML</a:t>
            </a:r>
          </a:p>
          <a:p>
            <a:r>
              <a:rPr lang="en-NZ" sz="3200" dirty="0" smtClean="0">
                <a:solidFill>
                  <a:schemeClr val="bg1"/>
                </a:solidFill>
              </a:rPr>
              <a:t>REST </a:t>
            </a:r>
            <a:r>
              <a:rPr lang="en-NZ" sz="3200" dirty="0">
                <a:solidFill>
                  <a:schemeClr val="bg1"/>
                </a:solidFill>
              </a:rPr>
              <a:t>instead of </a:t>
            </a:r>
            <a:r>
              <a:rPr lang="en-NZ" sz="3200" dirty="0" smtClean="0">
                <a:solidFill>
                  <a:schemeClr val="bg1"/>
                </a:solidFill>
              </a:rPr>
              <a:t>SOAP</a:t>
            </a:r>
          </a:p>
          <a:p>
            <a:r>
              <a:rPr lang="en-NZ" sz="3200" dirty="0" smtClean="0">
                <a:solidFill>
                  <a:schemeClr val="bg1"/>
                </a:solidFill>
              </a:rPr>
              <a:t>User </a:t>
            </a:r>
            <a:r>
              <a:rPr lang="en-NZ" sz="3200" dirty="0">
                <a:solidFill>
                  <a:schemeClr val="bg1"/>
                </a:solidFill>
              </a:rPr>
              <a:t>consent </a:t>
            </a:r>
            <a:r>
              <a:rPr lang="en-NZ" sz="3200" dirty="0" smtClean="0">
                <a:solidFill>
                  <a:schemeClr val="bg1"/>
                </a:solidFill>
              </a:rPr>
              <a:t>instead of admin. decides</a:t>
            </a:r>
          </a:p>
          <a:p>
            <a:r>
              <a:rPr lang="en-NZ" sz="3200" dirty="0" smtClean="0">
                <a:solidFill>
                  <a:schemeClr val="bg1"/>
                </a:solidFill>
              </a:rPr>
              <a:t>Emphasis </a:t>
            </a:r>
            <a:r>
              <a:rPr lang="en-NZ" sz="3200" dirty="0">
                <a:solidFill>
                  <a:schemeClr val="bg1"/>
                </a:solidFill>
              </a:rPr>
              <a:t>on </a:t>
            </a:r>
            <a:r>
              <a:rPr lang="en-NZ" sz="3200" dirty="0" smtClean="0">
                <a:solidFill>
                  <a:schemeClr val="bg1"/>
                </a:solidFill>
              </a:rPr>
              <a:t>APIs</a:t>
            </a:r>
          </a:p>
          <a:p>
            <a:endParaRPr lang="en-NZ" sz="3200" dirty="0">
              <a:solidFill>
                <a:schemeClr val="bg1"/>
              </a:solidFill>
            </a:endParaRPr>
          </a:p>
        </p:txBody>
      </p:sp>
    </p:spTree>
    <p:extLst>
      <p:ext uri="{BB962C8B-B14F-4D97-AF65-F5344CB8AC3E}">
        <p14:creationId xmlns:p14="http://schemas.microsoft.com/office/powerpoint/2010/main" val="327323793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solidFill>
                  <a:schemeClr val="bg1"/>
                </a:solidFill>
              </a:rPr>
              <a:t>Modern authentication</a:t>
            </a:r>
            <a:endParaRPr lang="en-NZ"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4381" y="2057100"/>
            <a:ext cx="2601185" cy="2601185"/>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805" y="2057101"/>
            <a:ext cx="2601185" cy="2601185"/>
          </a:xfrm>
          <a:prstGeom prst="rect">
            <a:avLst/>
          </a:prstGeom>
        </p:spPr>
      </p:pic>
      <p:sp>
        <p:nvSpPr>
          <p:cNvPr id="17" name="TextBox 16"/>
          <p:cNvSpPr txBox="1"/>
          <p:nvPr/>
        </p:nvSpPr>
        <p:spPr>
          <a:xfrm>
            <a:off x="3193901" y="5502536"/>
            <a:ext cx="1152128"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chemeClr val="bg1"/>
                </a:solidFill>
              </a:rPr>
              <a:t>REST</a:t>
            </a:r>
          </a:p>
        </p:txBody>
      </p:sp>
      <p:sp>
        <p:nvSpPr>
          <p:cNvPr id="18" name="TextBox 17"/>
          <p:cNvSpPr txBox="1"/>
          <p:nvPr/>
        </p:nvSpPr>
        <p:spPr>
          <a:xfrm>
            <a:off x="8202905" y="5502536"/>
            <a:ext cx="1224136"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chemeClr val="bg1"/>
                </a:solidFill>
              </a:rPr>
              <a:t>SOAP</a:t>
            </a:r>
          </a:p>
        </p:txBody>
      </p:sp>
    </p:spTree>
    <p:extLst>
      <p:ext uri="{BB962C8B-B14F-4D97-AF65-F5344CB8AC3E}">
        <p14:creationId xmlns:p14="http://schemas.microsoft.com/office/powerpoint/2010/main" val="85765371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solidFill>
                  <a:schemeClr val="bg1"/>
                </a:solidFill>
              </a:rPr>
              <a:t>Modern authentication</a:t>
            </a:r>
            <a:endParaRPr lang="en-NZ" dirty="0">
              <a:solidFill>
                <a:schemeClr val="bg1"/>
              </a:solidFill>
            </a:endParaRPr>
          </a:p>
        </p:txBody>
      </p:sp>
      <p:sp>
        <p:nvSpPr>
          <p:cNvPr id="17" name="TextBox 16"/>
          <p:cNvSpPr txBox="1"/>
          <p:nvPr/>
        </p:nvSpPr>
        <p:spPr>
          <a:xfrm>
            <a:off x="2617837" y="5502536"/>
            <a:ext cx="2376264"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rgbClr val="FFFFFF"/>
                </a:solidFill>
              </a:rPr>
              <a:t>User consents</a:t>
            </a:r>
          </a:p>
        </p:txBody>
      </p:sp>
      <p:sp>
        <p:nvSpPr>
          <p:cNvPr id="18" name="TextBox 17"/>
          <p:cNvSpPr txBox="1"/>
          <p:nvPr/>
        </p:nvSpPr>
        <p:spPr>
          <a:xfrm>
            <a:off x="8202905" y="5502536"/>
            <a:ext cx="1399708"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rgbClr val="FFFFFF"/>
                </a:solidFill>
              </a:rPr>
              <a:t>Admin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372" y="2057100"/>
            <a:ext cx="2601185" cy="260118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365" y="2057100"/>
            <a:ext cx="2601185" cy="2601185"/>
          </a:xfrm>
          <a:prstGeom prst="rect">
            <a:avLst/>
          </a:prstGeom>
        </p:spPr>
      </p:pic>
    </p:spTree>
    <p:extLst>
      <p:ext uri="{BB962C8B-B14F-4D97-AF65-F5344CB8AC3E}">
        <p14:creationId xmlns:p14="http://schemas.microsoft.com/office/powerpoint/2010/main" val="341495958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solidFill>
                  <a:schemeClr val="bg1"/>
                </a:solidFill>
              </a:rPr>
              <a:t>Modern authentication</a:t>
            </a:r>
            <a:endParaRPr lang="en-NZ"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235" y="1481038"/>
            <a:ext cx="5202371" cy="5202371"/>
          </a:xfrm>
          <a:prstGeom prst="rect">
            <a:avLst/>
          </a:prstGeom>
        </p:spPr>
      </p:pic>
    </p:spTree>
    <p:extLst>
      <p:ext uri="{BB962C8B-B14F-4D97-AF65-F5344CB8AC3E}">
        <p14:creationId xmlns:p14="http://schemas.microsoft.com/office/powerpoint/2010/main" val="8282028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099660096"/>
              </p:ext>
            </p:extLst>
          </p:nvPr>
        </p:nvGraphicFramePr>
        <p:xfrm>
          <a:off x="2072746" y="904974"/>
          <a:ext cx="8290983" cy="5976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NZ" dirty="0" smtClean="0">
                <a:solidFill>
                  <a:schemeClr val="bg1"/>
                </a:solidFill>
              </a:rPr>
              <a:t>Overview</a:t>
            </a:r>
            <a:endParaRPr lang="en-NZ" dirty="0">
              <a:solidFill>
                <a:schemeClr val="bg1"/>
              </a:solidFill>
            </a:endParaRPr>
          </a:p>
        </p:txBody>
      </p:sp>
    </p:spTree>
    <p:extLst>
      <p:ext uri="{BB962C8B-B14F-4D97-AF65-F5344CB8AC3E}">
        <p14:creationId xmlns:p14="http://schemas.microsoft.com/office/powerpoint/2010/main" val="1246302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014" y="472926"/>
            <a:ext cx="11672947" cy="2119277"/>
          </a:xfrm>
        </p:spPr>
        <p:txBody>
          <a:bodyPr/>
          <a:lstStyle/>
          <a:p>
            <a:r>
              <a:rPr lang="en-NZ" dirty="0"/>
              <a:t>Integrating OpenID Connect &amp; OAuth2 with Azure AD and ADFS</a:t>
            </a:r>
          </a:p>
        </p:txBody>
      </p:sp>
      <p:sp>
        <p:nvSpPr>
          <p:cNvPr id="3" name="Text Placeholder 2"/>
          <p:cNvSpPr>
            <a:spLocks noGrp="1"/>
          </p:cNvSpPr>
          <p:nvPr>
            <p:ph type="body" sz="quarter" idx="12"/>
          </p:nvPr>
        </p:nvSpPr>
        <p:spPr/>
        <p:txBody>
          <a:bodyPr/>
          <a:lstStyle/>
          <a:p>
            <a:r>
              <a:rPr lang="en-NZ" dirty="0"/>
              <a:t>Rory Braybrook</a:t>
            </a:r>
          </a:p>
          <a:p>
            <a:endParaRPr lang="en-NZ" dirty="0"/>
          </a:p>
          <a:p>
            <a:r>
              <a:rPr lang="en-NZ" dirty="0"/>
              <a:t>@rbrayb</a:t>
            </a:r>
          </a:p>
        </p:txBody>
      </p:sp>
      <p:sp>
        <p:nvSpPr>
          <p:cNvPr id="4" name="Text Placeholder 3"/>
          <p:cNvSpPr>
            <a:spLocks noGrp="1"/>
          </p:cNvSpPr>
          <p:nvPr>
            <p:ph type="body" sz="quarter" idx="13"/>
          </p:nvPr>
        </p:nvSpPr>
        <p:spPr/>
        <p:txBody>
          <a:bodyPr/>
          <a:lstStyle/>
          <a:p>
            <a:r>
              <a:rPr lang="en-NZ" dirty="0" smtClean="0"/>
              <a:t>M337</a:t>
            </a:r>
          </a:p>
        </p:txBody>
      </p:sp>
    </p:spTree>
    <p:extLst>
      <p:ext uri="{BB962C8B-B14F-4D97-AF65-F5344CB8AC3E}">
        <p14:creationId xmlns:p14="http://schemas.microsoft.com/office/powerpoint/2010/main" val="228518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Azure AD / </a:t>
            </a:r>
            <a:r>
              <a:rPr lang="en-US" dirty="0" smtClean="0"/>
              <a:t>ADFS</a:t>
            </a:r>
            <a:endParaRPr lang="en-US" sz="7200" dirty="0"/>
          </a:p>
        </p:txBody>
      </p:sp>
    </p:spTree>
    <p:extLst>
      <p:ext uri="{BB962C8B-B14F-4D97-AF65-F5344CB8AC3E}">
        <p14:creationId xmlns:p14="http://schemas.microsoft.com/office/powerpoint/2010/main" val="181092645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742" y="330282"/>
            <a:ext cx="11430991" cy="6333960"/>
          </a:xfrm>
          <a:prstGeom prst="rect">
            <a:avLst/>
          </a:prstGeom>
        </p:spPr>
      </p:pic>
    </p:spTree>
    <p:extLst>
      <p:ext uri="{BB962C8B-B14F-4D97-AF65-F5344CB8AC3E}">
        <p14:creationId xmlns:p14="http://schemas.microsoft.com/office/powerpoint/2010/main" val="26865513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742" y="281344"/>
            <a:ext cx="11430991" cy="6431837"/>
          </a:xfrm>
          <a:prstGeom prst="rect">
            <a:avLst/>
          </a:prstGeom>
        </p:spPr>
      </p:pic>
    </p:spTree>
    <p:extLst>
      <p:ext uri="{BB962C8B-B14F-4D97-AF65-F5344CB8AC3E}">
        <p14:creationId xmlns:p14="http://schemas.microsoft.com/office/powerpoint/2010/main" val="19226298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Azure AD and ADFS</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2696123"/>
          </a:xfrm>
        </p:spPr>
        <p:txBody>
          <a:bodyPr/>
          <a:lstStyle/>
          <a:p>
            <a:r>
              <a:rPr lang="en-NZ" sz="3200" dirty="0" smtClean="0">
                <a:solidFill>
                  <a:schemeClr val="bg1"/>
                </a:solidFill>
              </a:rPr>
              <a:t>Both examples of Identity </a:t>
            </a:r>
            <a:r>
              <a:rPr lang="en-NZ" sz="3200" dirty="0">
                <a:solidFill>
                  <a:schemeClr val="bg1"/>
                </a:solidFill>
              </a:rPr>
              <a:t>P</a:t>
            </a:r>
            <a:r>
              <a:rPr lang="en-NZ" sz="3200" dirty="0" smtClean="0">
                <a:solidFill>
                  <a:schemeClr val="bg1"/>
                </a:solidFill>
              </a:rPr>
              <a:t>roviders (IDP)</a:t>
            </a:r>
          </a:p>
          <a:p>
            <a:r>
              <a:rPr lang="en-NZ" sz="3200" dirty="0" smtClean="0">
                <a:solidFill>
                  <a:schemeClr val="bg1"/>
                </a:solidFill>
              </a:rPr>
              <a:t>Generate token (SAML or JWT) to prove authentication</a:t>
            </a:r>
          </a:p>
          <a:p>
            <a:r>
              <a:rPr lang="en-NZ" sz="3200" dirty="0" smtClean="0">
                <a:solidFill>
                  <a:schemeClr val="bg1"/>
                </a:solidFill>
              </a:rPr>
              <a:t>Token may also contain verified user attributes</a:t>
            </a:r>
          </a:p>
          <a:p>
            <a:r>
              <a:rPr lang="en-NZ" sz="3200" dirty="0" smtClean="0">
                <a:solidFill>
                  <a:schemeClr val="bg1"/>
                </a:solidFill>
              </a:rPr>
              <a:t>Both support WS-Federation, SAML 2.0, OpenID Connect and OAuth 2.0</a:t>
            </a:r>
            <a:endParaRPr lang="en-NZ" sz="3200" dirty="0">
              <a:solidFill>
                <a:schemeClr val="bg1"/>
              </a:solidFill>
            </a:endParaRPr>
          </a:p>
        </p:txBody>
      </p:sp>
    </p:spTree>
    <p:extLst>
      <p:ext uri="{BB962C8B-B14F-4D97-AF65-F5344CB8AC3E}">
        <p14:creationId xmlns:p14="http://schemas.microsoft.com/office/powerpoint/2010/main" val="129448316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NZ" sz="4800" dirty="0">
                <a:solidFill>
                  <a:schemeClr val="tx1"/>
                </a:solidFill>
              </a:rPr>
              <a:t>Azure AD and ADFS</a:t>
            </a:r>
          </a:p>
        </p:txBody>
      </p:sp>
      <p:graphicFrame>
        <p:nvGraphicFramePr>
          <p:cNvPr id="6" name="Diagram 5"/>
          <p:cNvGraphicFramePr/>
          <p:nvPr>
            <p:extLst>
              <p:ext uri="{D42A27DB-BD31-4B8C-83A1-F6EECF244321}">
                <p14:modId xmlns:p14="http://schemas.microsoft.com/office/powerpoint/2010/main" val="345736907"/>
              </p:ext>
            </p:extLst>
          </p:nvPr>
        </p:nvGraphicFramePr>
        <p:xfrm>
          <a:off x="2073610" y="1265014"/>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721706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Differences between Azure AD and ADFS</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3336298"/>
          </a:xfrm>
        </p:spPr>
        <p:txBody>
          <a:bodyPr/>
          <a:lstStyle/>
          <a:p>
            <a:r>
              <a:rPr lang="en-NZ" sz="3200" dirty="0" smtClean="0">
                <a:solidFill>
                  <a:schemeClr val="bg1"/>
                </a:solidFill>
              </a:rPr>
              <a:t>Azure AD is cloud based</a:t>
            </a:r>
          </a:p>
          <a:p>
            <a:r>
              <a:rPr lang="en-NZ" sz="3200" dirty="0" smtClean="0">
                <a:solidFill>
                  <a:schemeClr val="bg1"/>
                </a:solidFill>
              </a:rPr>
              <a:t>ADFS is on-premises</a:t>
            </a:r>
          </a:p>
          <a:p>
            <a:r>
              <a:rPr lang="en-NZ" sz="3200" dirty="0" smtClean="0">
                <a:solidFill>
                  <a:schemeClr val="bg1"/>
                </a:solidFill>
              </a:rPr>
              <a:t>SaaS applications can be connected to both</a:t>
            </a:r>
          </a:p>
          <a:p>
            <a:r>
              <a:rPr lang="en-NZ" sz="3200" dirty="0" smtClean="0">
                <a:solidFill>
                  <a:schemeClr val="bg1"/>
                </a:solidFill>
              </a:rPr>
              <a:t>Office 365 requires Azure AD</a:t>
            </a:r>
          </a:p>
          <a:p>
            <a:r>
              <a:rPr lang="en-NZ" sz="3200" dirty="0" smtClean="0">
                <a:solidFill>
                  <a:schemeClr val="bg1"/>
                </a:solidFill>
              </a:rPr>
              <a:t>Only ADFS has a claims rules language</a:t>
            </a:r>
          </a:p>
          <a:p>
            <a:endParaRPr lang="en-NZ" sz="3200" dirty="0">
              <a:solidFill>
                <a:schemeClr val="bg1"/>
              </a:solidFill>
            </a:endParaRPr>
          </a:p>
        </p:txBody>
      </p:sp>
    </p:spTree>
    <p:extLst>
      <p:ext uri="{BB962C8B-B14F-4D97-AF65-F5344CB8AC3E}">
        <p14:creationId xmlns:p14="http://schemas.microsoft.com/office/powerpoint/2010/main" val="157628674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Differences between Azure AD and ADFS</a:t>
            </a:r>
            <a:endParaRPr lang="en-NZ" dirty="0">
              <a:solidFill>
                <a:schemeClr val="bg1"/>
              </a:solidFill>
            </a:endParaRPr>
          </a:p>
        </p:txBody>
      </p:sp>
      <p:graphicFrame>
        <p:nvGraphicFramePr>
          <p:cNvPr id="4" name="Diagram 3"/>
          <p:cNvGraphicFramePr/>
          <p:nvPr>
            <p:extLst>
              <p:ext uri="{D42A27DB-BD31-4B8C-83A1-F6EECF244321}">
                <p14:modId xmlns:p14="http://schemas.microsoft.com/office/powerpoint/2010/main" val="2643320228"/>
              </p:ext>
            </p:extLst>
          </p:nvPr>
        </p:nvGraphicFramePr>
        <p:xfrm>
          <a:off x="2689845" y="1841077"/>
          <a:ext cx="7056784" cy="4899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65396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Differences between Azure AD and ADFS</a:t>
            </a:r>
            <a:endParaRPr lang="en-NZ" dirty="0">
              <a:solidFill>
                <a:schemeClr val="bg1"/>
              </a:solidFill>
            </a:endParaRPr>
          </a:p>
        </p:txBody>
      </p:sp>
      <p:graphicFrame>
        <p:nvGraphicFramePr>
          <p:cNvPr id="4" name="Diagram 3"/>
          <p:cNvGraphicFramePr/>
          <p:nvPr>
            <p:extLst>
              <p:ext uri="{D42A27DB-BD31-4B8C-83A1-F6EECF244321}">
                <p14:modId xmlns:p14="http://schemas.microsoft.com/office/powerpoint/2010/main" val="3048771425"/>
              </p:ext>
            </p:extLst>
          </p:nvPr>
        </p:nvGraphicFramePr>
        <p:xfrm>
          <a:off x="2689845" y="1841077"/>
          <a:ext cx="7056784" cy="4899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080117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800" dirty="0" smtClean="0"/>
              <a:t>Before OAuth</a:t>
            </a:r>
            <a:endParaRPr lang="en-NZ" sz="4800" dirty="0"/>
          </a:p>
        </p:txBody>
      </p:sp>
      <p:sp>
        <p:nvSpPr>
          <p:cNvPr id="4" name="Rectangle 3"/>
          <p:cNvSpPr/>
          <p:nvPr/>
        </p:nvSpPr>
        <p:spPr bwMode="auto">
          <a:xfrm>
            <a:off x="7658397" y="2088383"/>
            <a:ext cx="2877409" cy="14029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NZ" sz="1600" dirty="0">
              <a:gradFill>
                <a:gsLst>
                  <a:gs pos="0">
                    <a:srgbClr val="FFFFFF"/>
                  </a:gs>
                  <a:gs pos="100000">
                    <a:srgbClr val="FFFFFF"/>
                  </a:gs>
                </a:gsLst>
                <a:lin ang="5400000" scaled="0"/>
              </a:gradFill>
              <a:ea typeface="Segoe UI" pitchFamily="34" charset="0"/>
              <a:cs typeface="Segoe UI" pitchFamily="34" charset="0"/>
            </a:endParaRPr>
          </a:p>
          <a:p>
            <a:pPr algn="ctr" defTabSz="931927" fontAlgn="base">
              <a:lnSpc>
                <a:spcPct val="90000"/>
              </a:lnSpc>
              <a:spcBef>
                <a:spcPct val="0"/>
              </a:spcBef>
              <a:spcAft>
                <a:spcPct val="0"/>
              </a:spcAft>
            </a:pPr>
            <a:r>
              <a:rPr lang="en-NZ" sz="2800" dirty="0">
                <a:gradFill>
                  <a:gsLst>
                    <a:gs pos="0">
                      <a:srgbClr val="FFFFFF"/>
                    </a:gs>
                    <a:gs pos="100000">
                      <a:srgbClr val="FFFFFF"/>
                    </a:gs>
                  </a:gsLst>
                  <a:lin ang="5400000" scaled="0"/>
                </a:gradFill>
                <a:ea typeface="Segoe UI" pitchFamily="34" charset="0"/>
                <a:cs typeface="Segoe UI" pitchFamily="34" charset="0"/>
              </a:rPr>
              <a:t>App A</a:t>
            </a:r>
          </a:p>
        </p:txBody>
      </p:sp>
      <p:cxnSp>
        <p:nvCxnSpPr>
          <p:cNvPr id="11" name="Straight Arrow Connector 10"/>
          <p:cNvCxnSpPr>
            <a:stCxn id="4" idx="2"/>
            <a:endCxn id="21" idx="0"/>
          </p:cNvCxnSpPr>
          <p:nvPr/>
        </p:nvCxnSpPr>
        <p:spPr>
          <a:xfrm flipH="1">
            <a:off x="7658397" y="3491335"/>
            <a:ext cx="1438705" cy="221752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Hexagon 20"/>
          <p:cNvSpPr/>
          <p:nvPr/>
        </p:nvSpPr>
        <p:spPr bwMode="auto">
          <a:xfrm>
            <a:off x="4842376" y="4968120"/>
            <a:ext cx="2816021" cy="1481470"/>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r>
              <a:rPr lang="en-NZ" sz="2800" dirty="0" smtClean="0">
                <a:gradFill>
                  <a:gsLst>
                    <a:gs pos="0">
                      <a:srgbClr val="FFFFFF"/>
                    </a:gs>
                    <a:gs pos="100000">
                      <a:srgbClr val="FFFFFF"/>
                    </a:gs>
                  </a:gsLst>
                  <a:lin ang="5400000" scaled="0"/>
                </a:gradFill>
                <a:ea typeface="Segoe UI" pitchFamily="34" charset="0"/>
                <a:cs typeface="Segoe UI" pitchFamily="34" charset="0"/>
              </a:rPr>
              <a:t>User passes credentials</a:t>
            </a:r>
            <a:endParaRPr lang="en-NZ" sz="28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1893967" y="2088383"/>
            <a:ext cx="2927598" cy="14394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r>
              <a:rPr lang="en-NZ" sz="2800" dirty="0" smtClean="0">
                <a:gradFill>
                  <a:gsLst>
                    <a:gs pos="0">
                      <a:srgbClr val="FFFFFF"/>
                    </a:gs>
                    <a:gs pos="100000">
                      <a:srgbClr val="FFFFFF"/>
                    </a:gs>
                  </a:gsLst>
                  <a:lin ang="5400000" scaled="0"/>
                </a:gradFill>
                <a:ea typeface="Segoe UI" pitchFamily="34" charset="0"/>
                <a:cs typeface="Segoe UI" pitchFamily="34" charset="0"/>
              </a:rPr>
              <a:t>App B needs user details from App A</a:t>
            </a:r>
            <a:endParaRPr lang="en-NZ" sz="2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Arrow Connector 30"/>
          <p:cNvCxnSpPr/>
          <p:nvPr/>
        </p:nvCxnSpPr>
        <p:spPr>
          <a:xfrm flipV="1">
            <a:off x="4842376" y="2390917"/>
            <a:ext cx="2836832" cy="18253"/>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487" y="1883595"/>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8174" y="3984967"/>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662" y="4549029"/>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35675" y="3226381"/>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Straight Arrow Connector 16"/>
          <p:cNvCxnSpPr>
            <a:stCxn id="21" idx="3"/>
            <a:endCxn id="28" idx="2"/>
          </p:cNvCxnSpPr>
          <p:nvPr/>
        </p:nvCxnSpPr>
        <p:spPr>
          <a:xfrm flipH="1" flipV="1">
            <a:off x="3357766" y="3527840"/>
            <a:ext cx="1484610" cy="2181015"/>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821565" y="3110382"/>
            <a:ext cx="2836832"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9411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smtClean="0"/>
              <a:t>OIDC / OAuth 2.0</a:t>
            </a:r>
            <a:endParaRPr lang="en-US" sz="7200" dirty="0"/>
          </a:p>
        </p:txBody>
      </p:sp>
    </p:spTree>
    <p:extLst>
      <p:ext uri="{BB962C8B-B14F-4D97-AF65-F5344CB8AC3E}">
        <p14:creationId xmlns:p14="http://schemas.microsoft.com/office/powerpoint/2010/main" val="148324921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505050"/>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906462"/>
            <a:ext cx="11887200" cy="4099584"/>
          </a:xfrm>
        </p:spPr>
        <p:txBody>
          <a:bodyPr/>
          <a:lstStyle/>
          <a:p>
            <a:pPr marL="0" indent="0">
              <a:buNone/>
            </a:pPr>
            <a:r>
              <a:rPr lang="en-US" sz="1600" i="1" dirty="0"/>
              <a:t>Thank you for taking part in Microsoft Ignite NZ 2016</a:t>
            </a:r>
            <a:endParaRPr lang="en-US" i="1" dirty="0"/>
          </a:p>
          <a:p>
            <a:endParaRPr lang="en-US" sz="1600" dirty="0">
              <a:solidFill>
                <a:schemeClr val="tx1">
                  <a:lumMod val="95000"/>
                  <a:lumOff val="5000"/>
                </a:schemeClr>
              </a:solidFill>
            </a:endParaRPr>
          </a:p>
          <a:p>
            <a:r>
              <a:rPr lang="en-US" sz="1600" u="sng" dirty="0"/>
              <a:t>Below is a list of key dates and resources:</a:t>
            </a:r>
          </a:p>
          <a:p>
            <a:endParaRPr lang="en-US" sz="1600" dirty="0"/>
          </a:p>
          <a:p>
            <a:pPr marL="0" indent="0">
              <a:buNone/>
            </a:pPr>
            <a:r>
              <a:rPr lang="en-US" sz="1600" b="1" dirty="0">
                <a:solidFill>
                  <a:srgbClr val="FFB900"/>
                </a:solidFill>
              </a:rPr>
              <a:t>Important Content Deadlines </a:t>
            </a:r>
            <a:r>
              <a:rPr lang="en-US" sz="1600" dirty="0"/>
              <a:t>–detailed instructions are found on the Speaker Portal:</a:t>
            </a:r>
          </a:p>
          <a:p>
            <a:pPr marL="285750" indent="-285750"/>
            <a:r>
              <a:rPr lang="en-US" sz="1600" b="1" dirty="0"/>
              <a:t>September 25</a:t>
            </a:r>
            <a:r>
              <a:rPr lang="en-US" sz="1600" dirty="0"/>
              <a:t> by 11:59pm: Upload a </a:t>
            </a:r>
            <a:r>
              <a:rPr lang="en-US" sz="1600" dirty="0">
                <a:solidFill>
                  <a:srgbClr val="FFB900"/>
                </a:solidFill>
              </a:rPr>
              <a:t>DRAFT</a:t>
            </a:r>
            <a:r>
              <a:rPr lang="en-US" sz="1600" dirty="0"/>
              <a:t> of your PPT for Track Owner review.</a:t>
            </a:r>
          </a:p>
          <a:p>
            <a:pPr marL="285750" indent="-285750"/>
            <a:r>
              <a:rPr lang="en-US" sz="1600" b="1" dirty="0"/>
              <a:t>October 16 </a:t>
            </a:r>
            <a:r>
              <a:rPr lang="en-US" sz="1600" dirty="0"/>
              <a:t>by 11:59pm: Upload </a:t>
            </a:r>
            <a:r>
              <a:rPr lang="en-US" sz="1600" dirty="0">
                <a:solidFill>
                  <a:srgbClr val="FFB900"/>
                </a:solidFill>
              </a:rPr>
              <a:t>FINAL</a:t>
            </a:r>
            <a:r>
              <a:rPr lang="en-US" sz="1600" dirty="0"/>
              <a:t> PPT presentation on the Speaker Portal. Continue to rehearse your spoken </a:t>
            </a:r>
            <a:br>
              <a:rPr lang="en-US" sz="1600" dirty="0"/>
            </a:br>
            <a:r>
              <a:rPr lang="en-US" sz="1600" dirty="0"/>
              <a:t>presentation but do not make any more edits to the deck. The uploaded version will be available on the PCs at the venue.</a:t>
            </a:r>
          </a:p>
          <a:p>
            <a:pPr marL="285750" indent="-285750"/>
            <a:r>
              <a:rPr lang="en-US" sz="1600" b="1" dirty="0">
                <a:solidFill>
                  <a:srgbClr val="FFB900"/>
                </a:solidFill>
              </a:rPr>
              <a:t>YOUR PROMPT FINAL PPT SUBMISSION IS APPRECIATED</a:t>
            </a:r>
            <a:r>
              <a:rPr lang="en-US" sz="1600" dirty="0">
                <a:solidFill>
                  <a:srgbClr val="FFB900"/>
                </a:solidFill>
              </a:rPr>
              <a:t>. </a:t>
            </a:r>
            <a:br>
              <a:rPr lang="en-US" sz="1600" dirty="0">
                <a:solidFill>
                  <a:srgbClr val="FFB900"/>
                </a:solidFill>
              </a:rPr>
            </a:br>
            <a:r>
              <a:rPr lang="en-US" sz="1600" b="1" dirty="0">
                <a:solidFill>
                  <a:srgbClr val="FFB900"/>
                </a:solidFill>
              </a:rPr>
              <a:t>No design support will be offered onsite at the conference.</a:t>
            </a:r>
          </a:p>
          <a:p>
            <a:pPr marL="171657" lvl="1" indent="-171657">
              <a:buSzPct val="100000"/>
              <a:buNone/>
            </a:pPr>
            <a:endParaRPr lang="en-US" sz="1600" dirty="0"/>
          </a:p>
          <a:p>
            <a:pPr marL="171657" lvl="1" indent="-171657">
              <a:buSzPct val="100000"/>
              <a:buNone/>
            </a:pPr>
            <a:r>
              <a:rPr lang="en-US" sz="1600" b="1" dirty="0">
                <a:solidFill>
                  <a:srgbClr val="FFB900"/>
                </a:solidFill>
              </a:rPr>
              <a:t>Points of Contact</a:t>
            </a:r>
          </a:p>
          <a:p>
            <a:pPr marL="171657" lvl="1" indent="-171657">
              <a:buSzPct val="100000"/>
            </a:pPr>
            <a:r>
              <a:rPr lang="en-US" sz="1600" dirty="0"/>
              <a:t>Direct presentation questions to your track owner.</a:t>
            </a:r>
          </a:p>
          <a:p>
            <a:pPr marL="171657" lvl="1" indent="-171657">
              <a:buSzPct val="100000"/>
            </a:pPr>
            <a:endParaRPr lang="en-US" sz="1600" dirty="0"/>
          </a:p>
          <a:p>
            <a:pPr marL="0" lvl="1" indent="0">
              <a:buSzPct val="100000"/>
              <a:buNone/>
            </a:pPr>
            <a:r>
              <a:rPr lang="en-US" sz="1600" b="1" dirty="0">
                <a:solidFill>
                  <a:srgbClr val="FFB900"/>
                </a:solidFill>
              </a:rPr>
              <a:t>PRINTING: This template is intentionally set to print in color or grayscale, not black and white.</a:t>
            </a:r>
          </a:p>
        </p:txBody>
      </p:sp>
      <p:sp>
        <p:nvSpPr>
          <p:cNvPr id="3" name="Title 2"/>
          <p:cNvSpPr>
            <a:spLocks noGrp="1"/>
          </p:cNvSpPr>
          <p:nvPr>
            <p:ph type="title"/>
          </p:nvPr>
        </p:nvSpPr>
        <p:spPr>
          <a:xfrm>
            <a:off x="274639" y="184894"/>
            <a:ext cx="11889564" cy="917575"/>
          </a:xfrm>
        </p:spPr>
        <p:txBody>
          <a:bodyPr/>
          <a:lstStyle/>
          <a:p>
            <a:r>
              <a:rPr lang="en-NZ" sz="5500" dirty="0">
                <a:solidFill>
                  <a:schemeClr val="tx1"/>
                </a:solidFill>
              </a:rPr>
              <a:t>Deadlines &amp; Resources</a:t>
            </a:r>
            <a:endParaRPr lang="en-NZ" sz="5500" dirty="0"/>
          </a:p>
        </p:txBody>
      </p:sp>
      <p:sp>
        <p:nvSpPr>
          <p:cNvPr id="4" name="Freeform 82"/>
          <p:cNvSpPr>
            <a:spLocks noEditPoints="1"/>
          </p:cNvSpPr>
          <p:nvPr/>
        </p:nvSpPr>
        <p:spPr bwMode="auto">
          <a:xfrm>
            <a:off x="9692919" y="4210790"/>
            <a:ext cx="2276563" cy="1877272"/>
          </a:xfrm>
          <a:custGeom>
            <a:avLst/>
            <a:gdLst>
              <a:gd name="T0" fmla="*/ 873 w 946"/>
              <a:gd name="T1" fmla="*/ 780 h 780"/>
              <a:gd name="T2" fmla="*/ 73 w 946"/>
              <a:gd name="T3" fmla="*/ 780 h 780"/>
              <a:gd name="T4" fmla="*/ 12 w 946"/>
              <a:gd name="T5" fmla="*/ 745 h 780"/>
              <a:gd name="T6" fmla="*/ 16 w 946"/>
              <a:gd name="T7" fmla="*/ 675 h 780"/>
              <a:gd name="T8" fmla="*/ 414 w 946"/>
              <a:gd name="T9" fmla="*/ 33 h 780"/>
              <a:gd name="T10" fmla="*/ 414 w 946"/>
              <a:gd name="T11" fmla="*/ 32 h 780"/>
              <a:gd name="T12" fmla="*/ 473 w 946"/>
              <a:gd name="T13" fmla="*/ 0 h 780"/>
              <a:gd name="T14" fmla="*/ 532 w 946"/>
              <a:gd name="T15" fmla="*/ 32 h 780"/>
              <a:gd name="T16" fmla="*/ 533 w 946"/>
              <a:gd name="T17" fmla="*/ 34 h 780"/>
              <a:gd name="T18" fmla="*/ 930 w 946"/>
              <a:gd name="T19" fmla="*/ 675 h 780"/>
              <a:gd name="T20" fmla="*/ 934 w 946"/>
              <a:gd name="T21" fmla="*/ 745 h 780"/>
              <a:gd name="T22" fmla="*/ 873 w 946"/>
              <a:gd name="T23" fmla="*/ 780 h 780"/>
              <a:gd name="T24" fmla="*/ 154 w 946"/>
              <a:gd name="T25" fmla="*/ 667 h 780"/>
              <a:gd name="T26" fmla="*/ 792 w 946"/>
              <a:gd name="T27" fmla="*/ 667 h 780"/>
              <a:gd name="T28" fmla="*/ 473 w 946"/>
              <a:gd name="T29" fmla="*/ 152 h 780"/>
              <a:gd name="T30" fmla="*/ 154 w 946"/>
              <a:gd name="T31" fmla="*/ 667 h 780"/>
              <a:gd name="T32" fmla="*/ 531 w 946"/>
              <a:gd name="T33" fmla="*/ 347 h 780"/>
              <a:gd name="T34" fmla="*/ 415 w 946"/>
              <a:gd name="T35" fmla="*/ 347 h 780"/>
              <a:gd name="T36" fmla="*/ 437 w 946"/>
              <a:gd name="T37" fmla="*/ 534 h 780"/>
              <a:gd name="T38" fmla="*/ 509 w 946"/>
              <a:gd name="T39" fmla="*/ 534 h 780"/>
              <a:gd name="T40" fmla="*/ 531 w 946"/>
              <a:gd name="T41" fmla="*/ 347 h 780"/>
              <a:gd name="T42" fmla="*/ 509 w 946"/>
              <a:gd name="T43" fmla="*/ 554 h 780"/>
              <a:gd name="T44" fmla="*/ 437 w 946"/>
              <a:gd name="T45" fmla="*/ 554 h 780"/>
              <a:gd name="T46" fmla="*/ 437 w 946"/>
              <a:gd name="T47" fmla="*/ 622 h 780"/>
              <a:gd name="T48" fmla="*/ 509 w 946"/>
              <a:gd name="T49" fmla="*/ 622 h 780"/>
              <a:gd name="T50" fmla="*/ 509 w 946"/>
              <a:gd name="T51" fmla="*/ 55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6" h="780">
                <a:moveTo>
                  <a:pt x="873" y="780"/>
                </a:moveTo>
                <a:cubicBezTo>
                  <a:pt x="73" y="780"/>
                  <a:pt x="73" y="780"/>
                  <a:pt x="73" y="780"/>
                </a:cubicBezTo>
                <a:cubicBezTo>
                  <a:pt x="46" y="780"/>
                  <a:pt x="24" y="767"/>
                  <a:pt x="12" y="745"/>
                </a:cubicBezTo>
                <a:cubicBezTo>
                  <a:pt x="0" y="723"/>
                  <a:pt x="2" y="697"/>
                  <a:pt x="16" y="675"/>
                </a:cubicBezTo>
                <a:cubicBezTo>
                  <a:pt x="414" y="33"/>
                  <a:pt x="414" y="33"/>
                  <a:pt x="414" y="33"/>
                </a:cubicBezTo>
                <a:cubicBezTo>
                  <a:pt x="414" y="32"/>
                  <a:pt x="414" y="32"/>
                  <a:pt x="414" y="32"/>
                </a:cubicBezTo>
                <a:cubicBezTo>
                  <a:pt x="428" y="12"/>
                  <a:pt x="450" y="0"/>
                  <a:pt x="473" y="0"/>
                </a:cubicBezTo>
                <a:cubicBezTo>
                  <a:pt x="496" y="0"/>
                  <a:pt x="518" y="12"/>
                  <a:pt x="532" y="32"/>
                </a:cubicBezTo>
                <a:cubicBezTo>
                  <a:pt x="533" y="34"/>
                  <a:pt x="533" y="34"/>
                  <a:pt x="533" y="34"/>
                </a:cubicBezTo>
                <a:cubicBezTo>
                  <a:pt x="930" y="675"/>
                  <a:pt x="930" y="675"/>
                  <a:pt x="930" y="675"/>
                </a:cubicBezTo>
                <a:cubicBezTo>
                  <a:pt x="944" y="697"/>
                  <a:pt x="946" y="723"/>
                  <a:pt x="934" y="745"/>
                </a:cubicBezTo>
                <a:cubicBezTo>
                  <a:pt x="922" y="767"/>
                  <a:pt x="900" y="780"/>
                  <a:pt x="873" y="780"/>
                </a:cubicBezTo>
                <a:close/>
                <a:moveTo>
                  <a:pt x="154" y="667"/>
                </a:moveTo>
                <a:cubicBezTo>
                  <a:pt x="792" y="667"/>
                  <a:pt x="792" y="667"/>
                  <a:pt x="792" y="667"/>
                </a:cubicBezTo>
                <a:cubicBezTo>
                  <a:pt x="473" y="152"/>
                  <a:pt x="473" y="152"/>
                  <a:pt x="473" y="152"/>
                </a:cubicBezTo>
                <a:lnTo>
                  <a:pt x="154" y="667"/>
                </a:lnTo>
                <a:close/>
                <a:moveTo>
                  <a:pt x="531" y="347"/>
                </a:moveTo>
                <a:cubicBezTo>
                  <a:pt x="415" y="347"/>
                  <a:pt x="415" y="347"/>
                  <a:pt x="415" y="347"/>
                </a:cubicBezTo>
                <a:cubicBezTo>
                  <a:pt x="437" y="534"/>
                  <a:pt x="437" y="534"/>
                  <a:pt x="437" y="534"/>
                </a:cubicBezTo>
                <a:cubicBezTo>
                  <a:pt x="509" y="534"/>
                  <a:pt x="509" y="534"/>
                  <a:pt x="509" y="534"/>
                </a:cubicBezTo>
                <a:lnTo>
                  <a:pt x="531" y="347"/>
                </a:lnTo>
                <a:close/>
                <a:moveTo>
                  <a:pt x="509" y="554"/>
                </a:moveTo>
                <a:cubicBezTo>
                  <a:pt x="437" y="554"/>
                  <a:pt x="437" y="554"/>
                  <a:pt x="437" y="554"/>
                </a:cubicBezTo>
                <a:cubicBezTo>
                  <a:pt x="437" y="622"/>
                  <a:pt x="437" y="622"/>
                  <a:pt x="437" y="622"/>
                </a:cubicBezTo>
                <a:cubicBezTo>
                  <a:pt x="509" y="622"/>
                  <a:pt x="509" y="622"/>
                  <a:pt x="509" y="622"/>
                </a:cubicBezTo>
                <a:lnTo>
                  <a:pt x="509" y="554"/>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endParaRPr lang="en-US" sz="1836" dirty="0">
              <a:solidFill>
                <a:schemeClr val="accent5"/>
              </a:solidFill>
            </a:endParaRPr>
          </a:p>
        </p:txBody>
      </p:sp>
    </p:spTree>
    <p:extLst>
      <p:ext uri="{BB962C8B-B14F-4D97-AF65-F5344CB8AC3E}">
        <p14:creationId xmlns:p14="http://schemas.microsoft.com/office/powerpoint/2010/main" val="58391712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TextBox 4"/>
          <p:cNvSpPr txBox="1"/>
          <p:nvPr/>
        </p:nvSpPr>
        <p:spPr>
          <a:xfrm>
            <a:off x="-14093" y="33635"/>
            <a:ext cx="2088232" cy="738664"/>
          </a:xfrm>
          <a:prstGeom prst="rect">
            <a:avLst/>
          </a:prstGeom>
          <a:noFill/>
        </p:spPr>
        <p:txBody>
          <a:bodyPr wrap="square" lIns="182880" tIns="146304" rIns="182880" bIns="146304" rtlCol="0">
            <a:spAutoFit/>
          </a:bodyPr>
          <a:lstStyle/>
          <a:p>
            <a:pPr>
              <a:lnSpc>
                <a:spcPct val="90000"/>
              </a:lnSpc>
              <a:spcAft>
                <a:spcPts val="600"/>
              </a:spcAft>
            </a:pPr>
            <a:r>
              <a:rPr lang="en-NZ" sz="3200" dirty="0">
                <a:solidFill>
                  <a:schemeClr val="bg1"/>
                </a:solidFill>
              </a:rPr>
              <a:t>RFC </a:t>
            </a:r>
            <a:r>
              <a:rPr lang="en-NZ" sz="3200" dirty="0" smtClean="0">
                <a:solidFill>
                  <a:schemeClr val="bg1"/>
                </a:solidFill>
              </a:rPr>
              <a:t>6749</a:t>
            </a:r>
            <a:endParaRPr lang="en-NZ" sz="2400" dirty="0" smtClean="0">
              <a:gradFill>
                <a:gsLst>
                  <a:gs pos="2917">
                    <a:schemeClr val="tx1"/>
                  </a:gs>
                  <a:gs pos="30000">
                    <a:schemeClr val="tx1"/>
                  </a:gs>
                </a:gsLst>
                <a:lin ang="5400000" scaled="0"/>
              </a:gradFill>
            </a:endParaRPr>
          </a:p>
        </p:txBody>
      </p:sp>
      <p:pic>
        <p:nvPicPr>
          <p:cNvPr id="10" name="Picture 9"/>
          <p:cNvPicPr>
            <a:picLocks noChangeAspect="1"/>
          </p:cNvPicPr>
          <p:nvPr/>
        </p:nvPicPr>
        <p:blipFill>
          <a:blip r:embed="rId2"/>
          <a:stretch>
            <a:fillRect/>
          </a:stretch>
        </p:blipFill>
        <p:spPr>
          <a:xfrm>
            <a:off x="1825749" y="616942"/>
            <a:ext cx="8784976" cy="5760640"/>
          </a:xfrm>
          <a:prstGeom prst="rect">
            <a:avLst/>
          </a:prstGeom>
        </p:spPr>
      </p:pic>
      <p:sp>
        <p:nvSpPr>
          <p:cNvPr id="11" name="TextBox 10"/>
          <p:cNvSpPr txBox="1"/>
          <p:nvPr/>
        </p:nvSpPr>
        <p:spPr>
          <a:xfrm>
            <a:off x="10652148" y="1265014"/>
            <a:ext cx="1656184"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chemeClr val="bg1"/>
                </a:solidFill>
              </a:rPr>
              <a:t>End User</a:t>
            </a:r>
          </a:p>
        </p:txBody>
      </p:sp>
      <p:sp>
        <p:nvSpPr>
          <p:cNvPr id="15" name="TextBox 14"/>
          <p:cNvSpPr txBox="1"/>
          <p:nvPr/>
        </p:nvSpPr>
        <p:spPr>
          <a:xfrm>
            <a:off x="201931" y="2921198"/>
            <a:ext cx="1656184" cy="1037207"/>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chemeClr val="bg1"/>
                </a:solidFill>
              </a:rPr>
              <a:t>Printing</a:t>
            </a:r>
          </a:p>
          <a:p>
            <a:pPr>
              <a:lnSpc>
                <a:spcPct val="90000"/>
              </a:lnSpc>
              <a:spcAft>
                <a:spcPts val="600"/>
              </a:spcAft>
            </a:pPr>
            <a:r>
              <a:rPr lang="en-NZ" sz="2400" dirty="0" smtClean="0">
                <a:solidFill>
                  <a:schemeClr val="bg1"/>
                </a:solidFill>
              </a:rPr>
              <a:t>service</a:t>
            </a:r>
          </a:p>
        </p:txBody>
      </p:sp>
      <p:sp>
        <p:nvSpPr>
          <p:cNvPr id="16" name="TextBox 15"/>
          <p:cNvSpPr txBox="1"/>
          <p:nvPr/>
        </p:nvSpPr>
        <p:spPr>
          <a:xfrm>
            <a:off x="10940180" y="4649390"/>
            <a:ext cx="2736304" cy="1446550"/>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chemeClr val="bg1"/>
                </a:solidFill>
              </a:rPr>
              <a:t>Photo</a:t>
            </a:r>
          </a:p>
          <a:p>
            <a:pPr>
              <a:lnSpc>
                <a:spcPct val="90000"/>
              </a:lnSpc>
              <a:spcAft>
                <a:spcPts val="600"/>
              </a:spcAft>
            </a:pPr>
            <a:r>
              <a:rPr lang="en-NZ" sz="2400" dirty="0" smtClean="0">
                <a:solidFill>
                  <a:schemeClr val="bg1"/>
                </a:solidFill>
              </a:rPr>
              <a:t>sharing</a:t>
            </a:r>
          </a:p>
          <a:p>
            <a:pPr>
              <a:lnSpc>
                <a:spcPct val="90000"/>
              </a:lnSpc>
              <a:spcAft>
                <a:spcPts val="600"/>
              </a:spcAft>
            </a:pPr>
            <a:r>
              <a:rPr lang="en-NZ" sz="2400" dirty="0" smtClean="0">
                <a:solidFill>
                  <a:schemeClr val="bg1"/>
                </a:solidFill>
              </a:rPr>
              <a:t>service</a:t>
            </a:r>
          </a:p>
        </p:txBody>
      </p:sp>
      <p:sp>
        <p:nvSpPr>
          <p:cNvPr id="17" name="TextBox 16"/>
          <p:cNvSpPr txBox="1"/>
          <p:nvPr/>
        </p:nvSpPr>
        <p:spPr>
          <a:xfrm>
            <a:off x="10538717" y="3183330"/>
            <a:ext cx="2088232"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chemeClr val="bg1"/>
                </a:solidFill>
              </a:rPr>
              <a:t>Authenticate</a:t>
            </a:r>
          </a:p>
        </p:txBody>
      </p:sp>
      <p:sp>
        <p:nvSpPr>
          <p:cNvPr id="9" name="Rectangle 8"/>
          <p:cNvSpPr/>
          <p:nvPr/>
        </p:nvSpPr>
        <p:spPr bwMode="auto">
          <a:xfrm>
            <a:off x="8234461" y="1182902"/>
            <a:ext cx="1440160" cy="79208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2329805" y="3232284"/>
            <a:ext cx="1152128" cy="529956"/>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450485" y="4865414"/>
            <a:ext cx="1296144" cy="695354"/>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7910425" y="2970152"/>
            <a:ext cx="2088232" cy="841042"/>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8683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P spid="12" grpId="1" animBg="1"/>
      <p:bldP spid="13" grpId="0" animBg="1"/>
      <p:bldP spid="13" grpId="1" animBg="1"/>
      <p:bldP spid="14" grpId="0" animBg="1"/>
      <p:bldP spid="14" grpId="1"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OIDC and OAuth 2.0</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5749266"/>
          </a:xfrm>
        </p:spPr>
        <p:txBody>
          <a:bodyPr/>
          <a:lstStyle/>
          <a:p>
            <a:r>
              <a:rPr lang="en-NZ" sz="3200" dirty="0" smtClean="0">
                <a:solidFill>
                  <a:schemeClr val="bg1"/>
                </a:solidFill>
              </a:rPr>
              <a:t>OIDC       Authentication</a:t>
            </a:r>
          </a:p>
          <a:p>
            <a:r>
              <a:rPr lang="en-NZ" sz="3200" dirty="0" smtClean="0">
                <a:solidFill>
                  <a:schemeClr val="bg1"/>
                </a:solidFill>
              </a:rPr>
              <a:t>OAuth     Authorisation</a:t>
            </a:r>
          </a:p>
          <a:p>
            <a:endParaRPr lang="en-NZ" sz="3200" dirty="0">
              <a:solidFill>
                <a:schemeClr val="bg1"/>
              </a:solidFill>
            </a:endParaRPr>
          </a:p>
          <a:p>
            <a:r>
              <a:rPr lang="en-NZ" sz="3200" dirty="0" smtClean="0">
                <a:solidFill>
                  <a:schemeClr val="bg1"/>
                </a:solidFill>
              </a:rPr>
              <a:t>OAuth </a:t>
            </a:r>
            <a:r>
              <a:rPr lang="en-NZ" sz="3200" dirty="0">
                <a:solidFill>
                  <a:schemeClr val="bg1"/>
                </a:solidFill>
              </a:rPr>
              <a:t>is about </a:t>
            </a:r>
            <a:r>
              <a:rPr lang="en-NZ" sz="3200" b="1" dirty="0">
                <a:solidFill>
                  <a:schemeClr val="bg1"/>
                </a:solidFill>
              </a:rPr>
              <a:t>accessing</a:t>
            </a:r>
            <a:r>
              <a:rPr lang="en-NZ" sz="3200" dirty="0">
                <a:solidFill>
                  <a:schemeClr val="bg1"/>
                </a:solidFill>
              </a:rPr>
              <a:t> a person's </a:t>
            </a:r>
            <a:r>
              <a:rPr lang="en-NZ" sz="3200" dirty="0" smtClean="0">
                <a:solidFill>
                  <a:schemeClr val="bg1"/>
                </a:solidFill>
              </a:rPr>
              <a:t>attributes</a:t>
            </a:r>
          </a:p>
          <a:p>
            <a:endParaRPr lang="en-NZ" sz="3200" dirty="0">
              <a:solidFill>
                <a:schemeClr val="bg1"/>
              </a:solidFill>
            </a:endParaRPr>
          </a:p>
          <a:p>
            <a:r>
              <a:rPr lang="en-NZ" sz="3200" dirty="0">
                <a:solidFill>
                  <a:schemeClr val="bg1"/>
                </a:solidFill>
              </a:rPr>
              <a:t>OpenID Connect is about </a:t>
            </a:r>
            <a:r>
              <a:rPr lang="en-NZ" sz="3200" b="1" dirty="0">
                <a:solidFill>
                  <a:schemeClr val="bg1"/>
                </a:solidFill>
              </a:rPr>
              <a:t>verifying</a:t>
            </a:r>
            <a:r>
              <a:rPr lang="en-NZ" sz="3200" dirty="0">
                <a:solidFill>
                  <a:schemeClr val="bg1"/>
                </a:solidFill>
              </a:rPr>
              <a:t> a person's </a:t>
            </a:r>
            <a:r>
              <a:rPr lang="en-NZ" sz="3200" dirty="0" smtClean="0">
                <a:solidFill>
                  <a:schemeClr val="bg1"/>
                </a:solidFill>
              </a:rPr>
              <a:t>identity and </a:t>
            </a:r>
            <a:r>
              <a:rPr lang="en-NZ" sz="3200" b="1" dirty="0">
                <a:solidFill>
                  <a:schemeClr val="bg1"/>
                </a:solidFill>
              </a:rPr>
              <a:t>accessing</a:t>
            </a:r>
            <a:r>
              <a:rPr lang="en-NZ" sz="3200" dirty="0">
                <a:solidFill>
                  <a:schemeClr val="bg1"/>
                </a:solidFill>
              </a:rPr>
              <a:t> a person's </a:t>
            </a:r>
            <a:r>
              <a:rPr lang="en-NZ" sz="3200" dirty="0" smtClean="0">
                <a:solidFill>
                  <a:schemeClr val="bg1"/>
                </a:solidFill>
              </a:rPr>
              <a:t>attributes</a:t>
            </a:r>
          </a:p>
          <a:p>
            <a:endParaRPr lang="en-NZ" sz="3200" dirty="0">
              <a:solidFill>
                <a:schemeClr val="bg1"/>
              </a:solidFill>
            </a:endParaRPr>
          </a:p>
          <a:p>
            <a:r>
              <a:rPr lang="en-NZ" sz="3200" dirty="0" smtClean="0">
                <a:solidFill>
                  <a:schemeClr val="bg1"/>
                </a:solidFill>
              </a:rPr>
              <a:t>OIDC </a:t>
            </a:r>
            <a:r>
              <a:rPr lang="en-NZ" sz="3200" dirty="0">
                <a:solidFill>
                  <a:schemeClr val="bg1"/>
                </a:solidFill>
              </a:rPr>
              <a:t>is a simple identity layer on top of OAuth 2.0. </a:t>
            </a:r>
            <a:r>
              <a:rPr lang="en-NZ" sz="3200" dirty="0" smtClean="0">
                <a:solidFill>
                  <a:schemeClr val="bg1"/>
                </a:solidFill>
              </a:rPr>
              <a:t>It specifies how </a:t>
            </a:r>
            <a:r>
              <a:rPr lang="en-NZ" sz="3200" dirty="0">
                <a:solidFill>
                  <a:schemeClr val="bg1"/>
                </a:solidFill>
              </a:rPr>
              <a:t>identity providers and relying parties can use OAuth 2.0 to communicate identity data to one </a:t>
            </a:r>
            <a:r>
              <a:rPr lang="en-NZ" sz="3200" dirty="0" smtClean="0">
                <a:solidFill>
                  <a:schemeClr val="bg1"/>
                </a:solidFill>
              </a:rPr>
              <a:t>another</a:t>
            </a:r>
            <a:endParaRPr lang="en-NZ" sz="3200" dirty="0">
              <a:solidFill>
                <a:schemeClr val="bg1"/>
              </a:solidFill>
            </a:endParaRPr>
          </a:p>
        </p:txBody>
      </p:sp>
      <p:sp>
        <p:nvSpPr>
          <p:cNvPr id="4" name="Notched Right Arrow 3"/>
          <p:cNvSpPr/>
          <p:nvPr/>
        </p:nvSpPr>
        <p:spPr bwMode="auto">
          <a:xfrm>
            <a:off x="1669804" y="1443771"/>
            <a:ext cx="288032" cy="216024"/>
          </a:xfrm>
          <a:prstGeom prst="notched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7" name="Notched Right Arrow 6"/>
          <p:cNvSpPr/>
          <p:nvPr/>
        </p:nvSpPr>
        <p:spPr bwMode="auto">
          <a:xfrm>
            <a:off x="1669804" y="1913086"/>
            <a:ext cx="288032" cy="216024"/>
          </a:xfrm>
          <a:prstGeom prst="notched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25823658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solidFill>
                  <a:schemeClr val="bg1"/>
                </a:solidFill>
              </a:rPr>
              <a:t>OIDC and OAuth 2.0</a:t>
            </a:r>
            <a:endParaRPr lang="en-NZ" dirty="0">
              <a:solidFill>
                <a:schemeClr val="bg1"/>
              </a:solidFill>
            </a:endParaRPr>
          </a:p>
        </p:txBody>
      </p:sp>
      <p:sp>
        <p:nvSpPr>
          <p:cNvPr id="17" name="TextBox 16"/>
          <p:cNvSpPr txBox="1"/>
          <p:nvPr/>
        </p:nvSpPr>
        <p:spPr>
          <a:xfrm>
            <a:off x="8099342" y="5369470"/>
            <a:ext cx="2304256" cy="960263"/>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rgbClr val="FFFFFF"/>
                </a:solidFill>
              </a:rPr>
              <a:t>OAuth 2.0 - User consents</a:t>
            </a:r>
          </a:p>
        </p:txBody>
      </p:sp>
      <p:sp>
        <p:nvSpPr>
          <p:cNvPr id="18" name="TextBox 17"/>
          <p:cNvSpPr txBox="1"/>
          <p:nvPr/>
        </p:nvSpPr>
        <p:spPr>
          <a:xfrm>
            <a:off x="2082225" y="5396556"/>
            <a:ext cx="2952328" cy="1037207"/>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rgbClr val="FFFFFF"/>
                </a:solidFill>
              </a:rPr>
              <a:t>OIDC – </a:t>
            </a:r>
          </a:p>
          <a:p>
            <a:pPr>
              <a:lnSpc>
                <a:spcPct val="90000"/>
              </a:lnSpc>
              <a:spcAft>
                <a:spcPts val="600"/>
              </a:spcAft>
            </a:pPr>
            <a:r>
              <a:rPr lang="en-NZ" sz="2400" dirty="0" smtClean="0">
                <a:solidFill>
                  <a:srgbClr val="FFFFFF"/>
                </a:solidFill>
              </a:rPr>
              <a:t>User authenticates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2413" y="2064735"/>
            <a:ext cx="2601185" cy="260118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797" y="1769070"/>
            <a:ext cx="2601185" cy="2601185"/>
          </a:xfrm>
          <a:prstGeom prst="rect">
            <a:avLst/>
          </a:prstGeom>
        </p:spPr>
      </p:pic>
    </p:spTree>
    <p:extLst>
      <p:ext uri="{BB962C8B-B14F-4D97-AF65-F5344CB8AC3E}">
        <p14:creationId xmlns:p14="http://schemas.microsoft.com/office/powerpoint/2010/main" val="26965334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solidFill>
                  <a:schemeClr val="bg1"/>
                </a:solidFill>
              </a:rPr>
              <a:t>OIDC and OAuth 2.0</a:t>
            </a:r>
            <a:endParaRPr lang="en-NZ" dirty="0">
              <a:solidFill>
                <a:schemeClr val="bg1"/>
              </a:solidFill>
            </a:endParaRPr>
          </a:p>
        </p:txBody>
      </p:sp>
      <p:sp>
        <p:nvSpPr>
          <p:cNvPr id="17" name="TextBox 16"/>
          <p:cNvSpPr txBox="1"/>
          <p:nvPr/>
        </p:nvSpPr>
        <p:spPr>
          <a:xfrm>
            <a:off x="7514381" y="5369470"/>
            <a:ext cx="3807528" cy="960263"/>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rgbClr val="FFFFFF"/>
                </a:solidFill>
              </a:rPr>
              <a:t>OAuth 2.0 - A</a:t>
            </a:r>
            <a:r>
              <a:rPr lang="en-NZ" sz="2400" b="1" dirty="0" smtClean="0">
                <a:solidFill>
                  <a:schemeClr val="bg1"/>
                </a:solidFill>
              </a:rPr>
              <a:t>ccessing</a:t>
            </a:r>
            <a:r>
              <a:rPr lang="en-NZ" sz="2400" dirty="0" smtClean="0">
                <a:solidFill>
                  <a:schemeClr val="bg1"/>
                </a:solidFill>
              </a:rPr>
              <a:t> </a:t>
            </a:r>
            <a:r>
              <a:rPr lang="en-NZ" sz="2400" dirty="0">
                <a:solidFill>
                  <a:schemeClr val="bg1"/>
                </a:solidFill>
              </a:rPr>
              <a:t>a person's attributes</a:t>
            </a:r>
            <a:endParaRPr lang="en-NZ" sz="2400" dirty="0" smtClean="0">
              <a:solidFill>
                <a:srgbClr val="FFFFFF"/>
              </a:solidFill>
            </a:endParaRPr>
          </a:p>
        </p:txBody>
      </p:sp>
      <p:sp>
        <p:nvSpPr>
          <p:cNvPr id="18" name="TextBox 17"/>
          <p:cNvSpPr txBox="1"/>
          <p:nvPr/>
        </p:nvSpPr>
        <p:spPr>
          <a:xfrm>
            <a:off x="1681733" y="5081438"/>
            <a:ext cx="4208020" cy="1037207"/>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rgbClr val="FFFFFF"/>
                </a:solidFill>
              </a:rPr>
              <a:t>OIDC – </a:t>
            </a:r>
          </a:p>
          <a:p>
            <a:pPr>
              <a:lnSpc>
                <a:spcPct val="90000"/>
              </a:lnSpc>
              <a:spcAft>
                <a:spcPts val="600"/>
              </a:spcAft>
            </a:pPr>
            <a:r>
              <a:rPr lang="en-NZ" sz="2400" b="1" dirty="0" smtClean="0">
                <a:solidFill>
                  <a:schemeClr val="bg1"/>
                </a:solidFill>
              </a:rPr>
              <a:t>Verifying</a:t>
            </a:r>
            <a:r>
              <a:rPr lang="en-NZ" sz="2400" dirty="0" smtClean="0">
                <a:solidFill>
                  <a:schemeClr val="bg1"/>
                </a:solidFill>
              </a:rPr>
              <a:t> </a:t>
            </a:r>
            <a:r>
              <a:rPr lang="en-NZ" sz="2400" dirty="0">
                <a:solidFill>
                  <a:schemeClr val="bg1"/>
                </a:solidFill>
              </a:rPr>
              <a:t>a person's identity</a:t>
            </a:r>
            <a:endParaRPr lang="en-NZ" sz="2400" dirty="0" smtClean="0">
              <a:solidFill>
                <a:srgbClr val="FFFFFF"/>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2413" y="2064735"/>
            <a:ext cx="2601185" cy="260118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797" y="1769070"/>
            <a:ext cx="2601185" cy="2601185"/>
          </a:xfrm>
          <a:prstGeom prst="rect">
            <a:avLst/>
          </a:prstGeom>
        </p:spPr>
      </p:pic>
    </p:spTree>
    <p:extLst>
      <p:ext uri="{BB962C8B-B14F-4D97-AF65-F5344CB8AC3E}">
        <p14:creationId xmlns:p14="http://schemas.microsoft.com/office/powerpoint/2010/main" val="338167999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274638" y="112886"/>
            <a:ext cx="11889564" cy="917575"/>
          </a:xfrm>
        </p:spPr>
        <p:txBody>
          <a:bodyPr/>
          <a:lstStyle/>
          <a:p>
            <a:r>
              <a:rPr lang="en-NZ" dirty="0">
                <a:solidFill>
                  <a:schemeClr val="bg1"/>
                </a:solidFill>
              </a:rPr>
              <a:t>OIDC and OAuth 2.0</a:t>
            </a:r>
          </a:p>
        </p:txBody>
      </p:sp>
      <p:graphicFrame>
        <p:nvGraphicFramePr>
          <p:cNvPr id="3" name="Diagram 2"/>
          <p:cNvGraphicFramePr/>
          <p:nvPr>
            <p:extLst>
              <p:ext uri="{D42A27DB-BD31-4B8C-83A1-F6EECF244321}">
                <p14:modId xmlns:p14="http://schemas.microsoft.com/office/powerpoint/2010/main" val="711162816"/>
              </p:ext>
            </p:extLst>
          </p:nvPr>
        </p:nvGraphicFramePr>
        <p:xfrm>
          <a:off x="2073928" y="1409030"/>
          <a:ext cx="8290983" cy="552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6606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OIDC and OAuth 2.0</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2252924"/>
          </a:xfrm>
        </p:spPr>
        <p:txBody>
          <a:bodyPr/>
          <a:lstStyle/>
          <a:p>
            <a:r>
              <a:rPr lang="en-NZ" sz="3200" dirty="0" smtClean="0">
                <a:solidFill>
                  <a:schemeClr val="bg1"/>
                </a:solidFill>
              </a:rPr>
              <a:t>OAuth     Access token</a:t>
            </a:r>
          </a:p>
          <a:p>
            <a:r>
              <a:rPr lang="en-NZ" sz="3200" dirty="0">
                <a:solidFill>
                  <a:schemeClr val="bg1"/>
                </a:solidFill>
              </a:rPr>
              <a:t>OIDC </a:t>
            </a:r>
            <a:r>
              <a:rPr lang="en-NZ" sz="3200" dirty="0" smtClean="0">
                <a:solidFill>
                  <a:schemeClr val="bg1"/>
                </a:solidFill>
              </a:rPr>
              <a:t>      Access token plus signed ID token</a:t>
            </a:r>
          </a:p>
          <a:p>
            <a:endParaRPr lang="en-NZ" sz="3200" dirty="0">
              <a:solidFill>
                <a:schemeClr val="bg1"/>
              </a:solidFill>
            </a:endParaRPr>
          </a:p>
          <a:p>
            <a:r>
              <a:rPr lang="en-NZ" sz="3200" dirty="0" smtClean="0">
                <a:solidFill>
                  <a:schemeClr val="bg1"/>
                </a:solidFill>
              </a:rPr>
              <a:t>Also refresh token</a:t>
            </a:r>
            <a:endParaRPr lang="en-NZ" sz="3200" dirty="0">
              <a:solidFill>
                <a:schemeClr val="bg1"/>
              </a:solidFill>
            </a:endParaRPr>
          </a:p>
        </p:txBody>
      </p:sp>
      <p:sp>
        <p:nvSpPr>
          <p:cNvPr id="4" name="Notched Right Arrow 3"/>
          <p:cNvSpPr/>
          <p:nvPr/>
        </p:nvSpPr>
        <p:spPr bwMode="auto">
          <a:xfrm>
            <a:off x="1669804" y="1443771"/>
            <a:ext cx="288032" cy="216024"/>
          </a:xfrm>
          <a:prstGeom prst="notched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7" name="Notched Right Arrow 6"/>
          <p:cNvSpPr/>
          <p:nvPr/>
        </p:nvSpPr>
        <p:spPr bwMode="auto">
          <a:xfrm>
            <a:off x="1669804" y="1913086"/>
            <a:ext cx="288032" cy="216024"/>
          </a:xfrm>
          <a:prstGeom prst="notched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242219066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6" name="Oval 15"/>
          <p:cNvSpPr/>
          <p:nvPr/>
        </p:nvSpPr>
        <p:spPr bwMode="auto">
          <a:xfrm>
            <a:off x="6938317" y="1361462"/>
            <a:ext cx="4320480" cy="2745847"/>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13" name="Title 12"/>
          <p:cNvSpPr>
            <a:spLocks noGrp="1"/>
          </p:cNvSpPr>
          <p:nvPr>
            <p:ph type="title"/>
          </p:nvPr>
        </p:nvSpPr>
        <p:spPr>
          <a:xfrm>
            <a:off x="274638" y="112886"/>
            <a:ext cx="11889564" cy="917575"/>
          </a:xfrm>
        </p:spPr>
        <p:txBody>
          <a:bodyPr/>
          <a:lstStyle/>
          <a:p>
            <a:r>
              <a:rPr lang="en-NZ" dirty="0">
                <a:solidFill>
                  <a:schemeClr val="bg1"/>
                </a:solidFill>
              </a:rPr>
              <a:t>OIDC and OAuth </a:t>
            </a:r>
            <a:r>
              <a:rPr lang="en-NZ" dirty="0" smtClean="0">
                <a:solidFill>
                  <a:schemeClr val="bg1"/>
                </a:solidFill>
              </a:rPr>
              <a:t>2.0 Tokens</a:t>
            </a:r>
            <a:endParaRPr lang="en-NZ" dirty="0">
              <a:solidFill>
                <a:schemeClr val="bg1"/>
              </a:solidFill>
            </a:endParaRPr>
          </a:p>
        </p:txBody>
      </p:sp>
      <p:sp>
        <p:nvSpPr>
          <p:cNvPr id="5" name="Oval 4"/>
          <p:cNvSpPr/>
          <p:nvPr/>
        </p:nvSpPr>
        <p:spPr bwMode="auto">
          <a:xfrm>
            <a:off x="1199155" y="1373748"/>
            <a:ext cx="4295472" cy="28083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8" name="TextBox 7"/>
          <p:cNvSpPr txBox="1"/>
          <p:nvPr/>
        </p:nvSpPr>
        <p:spPr>
          <a:xfrm>
            <a:off x="2105795" y="2088054"/>
            <a:ext cx="2507776" cy="1292662"/>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chemeClr val="bg1"/>
                </a:solidFill>
              </a:rPr>
              <a:t>OIDC – Access token plus signed ID token</a:t>
            </a:r>
          </a:p>
        </p:txBody>
      </p:sp>
      <p:sp>
        <p:nvSpPr>
          <p:cNvPr id="11" name="TextBox 10"/>
          <p:cNvSpPr txBox="1"/>
          <p:nvPr/>
        </p:nvSpPr>
        <p:spPr>
          <a:xfrm>
            <a:off x="8234461" y="2088054"/>
            <a:ext cx="2154405" cy="960263"/>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chemeClr val="bg1"/>
                </a:solidFill>
              </a:rPr>
              <a:t>OAuth – Access token</a:t>
            </a:r>
          </a:p>
        </p:txBody>
      </p:sp>
      <p:sp>
        <p:nvSpPr>
          <p:cNvPr id="14" name="Oval 13"/>
          <p:cNvSpPr/>
          <p:nvPr/>
        </p:nvSpPr>
        <p:spPr bwMode="auto">
          <a:xfrm>
            <a:off x="4047730" y="4182060"/>
            <a:ext cx="4386653" cy="2808312"/>
          </a:xfrm>
          <a:prstGeom prst="ellipse">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15" name="TextBox 14"/>
          <p:cNvSpPr txBox="1"/>
          <p:nvPr/>
        </p:nvSpPr>
        <p:spPr>
          <a:xfrm>
            <a:off x="5103296" y="5369470"/>
            <a:ext cx="2232248"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chemeClr val="bg1"/>
                </a:solidFill>
              </a:rPr>
              <a:t>Refresh token</a:t>
            </a:r>
          </a:p>
        </p:txBody>
      </p:sp>
    </p:spTree>
    <p:extLst>
      <p:ext uri="{BB962C8B-B14F-4D97-AF65-F5344CB8AC3E}">
        <p14:creationId xmlns:p14="http://schemas.microsoft.com/office/powerpoint/2010/main" val="330266488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dirty="0" smtClean="0"/>
              <a:t>The OIDC / OAuth 2.0 Endpoints</a:t>
            </a:r>
            <a:endParaRPr lang="en-US" sz="7200" dirty="0"/>
          </a:p>
        </p:txBody>
      </p:sp>
    </p:spTree>
    <p:extLst>
      <p:ext uri="{BB962C8B-B14F-4D97-AF65-F5344CB8AC3E}">
        <p14:creationId xmlns:p14="http://schemas.microsoft.com/office/powerpoint/2010/main" val="326874743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The endpoints</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4419671"/>
          </a:xfrm>
        </p:spPr>
        <p:txBody>
          <a:bodyPr/>
          <a:lstStyle/>
          <a:p>
            <a:r>
              <a:rPr lang="en-NZ" sz="3200" dirty="0" smtClean="0">
                <a:solidFill>
                  <a:schemeClr val="bg1">
                    <a:lumMod val="95000"/>
                  </a:schemeClr>
                </a:solidFill>
              </a:rPr>
              <a:t>authorize</a:t>
            </a:r>
          </a:p>
          <a:p>
            <a:r>
              <a:rPr lang="en-NZ" sz="3200" dirty="0" smtClean="0">
                <a:solidFill>
                  <a:schemeClr val="bg1">
                    <a:lumMod val="95000"/>
                  </a:schemeClr>
                </a:solidFill>
              </a:rPr>
              <a:t>token</a:t>
            </a:r>
          </a:p>
          <a:p>
            <a:endParaRPr lang="en-NZ" sz="3200" dirty="0" smtClean="0">
              <a:solidFill>
                <a:schemeClr val="bg1">
                  <a:lumMod val="95000"/>
                </a:schemeClr>
              </a:solidFill>
            </a:endParaRPr>
          </a:p>
          <a:p>
            <a:r>
              <a:rPr lang="en-NZ" sz="3200" dirty="0" smtClean="0">
                <a:solidFill>
                  <a:schemeClr val="bg1">
                    <a:lumMod val="95000"/>
                  </a:schemeClr>
                </a:solidFill>
              </a:rPr>
              <a:t>discovery</a:t>
            </a:r>
          </a:p>
          <a:p>
            <a:r>
              <a:rPr lang="en-NZ" sz="3200" dirty="0" smtClean="0">
                <a:solidFill>
                  <a:schemeClr val="bg1">
                    <a:lumMod val="95000"/>
                  </a:schemeClr>
                </a:solidFill>
              </a:rPr>
              <a:t>userinfo</a:t>
            </a:r>
          </a:p>
          <a:p>
            <a:endParaRPr lang="en-NZ" sz="3200" dirty="0">
              <a:solidFill>
                <a:schemeClr val="bg1">
                  <a:lumMod val="95000"/>
                </a:schemeClr>
              </a:solidFill>
            </a:endParaRPr>
          </a:p>
          <a:p>
            <a:endParaRPr lang="en-NZ" sz="3200" dirty="0">
              <a:solidFill>
                <a:schemeClr val="bg1">
                  <a:lumMod val="95000"/>
                </a:schemeClr>
              </a:solidFill>
            </a:endParaRPr>
          </a:p>
          <a:p>
            <a:endParaRPr lang="en-NZ" sz="3200" dirty="0">
              <a:solidFill>
                <a:schemeClr val="bg1"/>
              </a:solidFill>
            </a:endParaRPr>
          </a:p>
        </p:txBody>
      </p:sp>
    </p:spTree>
    <p:extLst>
      <p:ext uri="{BB962C8B-B14F-4D97-AF65-F5344CB8AC3E}">
        <p14:creationId xmlns:p14="http://schemas.microsoft.com/office/powerpoint/2010/main" val="305053995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solidFill>
                  <a:schemeClr val="bg1"/>
                </a:solidFill>
              </a:rPr>
              <a:t>OIDC and OAuth </a:t>
            </a:r>
            <a:r>
              <a:rPr lang="en-NZ" dirty="0" smtClean="0">
                <a:solidFill>
                  <a:schemeClr val="bg1"/>
                </a:solidFill>
              </a:rPr>
              <a:t>2.0 endpoints</a:t>
            </a:r>
            <a:endParaRPr lang="en-NZ" dirty="0">
              <a:solidFill>
                <a:schemeClr val="bg1"/>
              </a:solidFill>
            </a:endParaRPr>
          </a:p>
        </p:txBody>
      </p:sp>
      <p:sp>
        <p:nvSpPr>
          <p:cNvPr id="17" name="TextBox 16"/>
          <p:cNvSpPr txBox="1"/>
          <p:nvPr/>
        </p:nvSpPr>
        <p:spPr>
          <a:xfrm>
            <a:off x="6722293" y="2859589"/>
            <a:ext cx="2376264" cy="664797"/>
          </a:xfrm>
          <a:prstGeom prst="rect">
            <a:avLst/>
          </a:prstGeom>
          <a:noFill/>
        </p:spPr>
        <p:txBody>
          <a:bodyPr wrap="square" lIns="182880" tIns="146304" rIns="182880" bIns="146304" rtlCol="0">
            <a:spAutoFit/>
          </a:bodyPr>
          <a:lstStyle/>
          <a:p>
            <a:r>
              <a:rPr lang="en-NZ" sz="2400" dirty="0" smtClean="0">
                <a:solidFill>
                  <a:srgbClr val="FFFFFF"/>
                </a:solidFill>
              </a:rPr>
              <a:t>/token</a:t>
            </a:r>
          </a:p>
        </p:txBody>
      </p:sp>
      <p:sp>
        <p:nvSpPr>
          <p:cNvPr id="18" name="TextBox 17"/>
          <p:cNvSpPr txBox="1"/>
          <p:nvPr/>
        </p:nvSpPr>
        <p:spPr>
          <a:xfrm>
            <a:off x="6722293" y="1697062"/>
            <a:ext cx="2376264" cy="627864"/>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rgbClr val="FFFFFF"/>
                </a:solidFill>
              </a:rPr>
              <a:t>/authorize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685" y="2541167"/>
            <a:ext cx="2601185" cy="2601185"/>
          </a:xfrm>
          <a:prstGeom prst="rect">
            <a:avLst/>
          </a:prstGeom>
        </p:spPr>
      </p:pic>
      <p:sp>
        <p:nvSpPr>
          <p:cNvPr id="10" name="TextBox 9"/>
          <p:cNvSpPr txBox="1"/>
          <p:nvPr/>
        </p:nvSpPr>
        <p:spPr>
          <a:xfrm>
            <a:off x="6722293" y="4059049"/>
            <a:ext cx="2376264" cy="664797"/>
          </a:xfrm>
          <a:prstGeom prst="rect">
            <a:avLst/>
          </a:prstGeom>
          <a:noFill/>
        </p:spPr>
        <p:txBody>
          <a:bodyPr wrap="square" lIns="182880" tIns="146304" rIns="182880" bIns="146304" rtlCol="0">
            <a:spAutoFit/>
          </a:bodyPr>
          <a:lstStyle/>
          <a:p>
            <a:r>
              <a:rPr lang="en-NZ" sz="2400" dirty="0" smtClean="0">
                <a:solidFill>
                  <a:srgbClr val="FFFFFF"/>
                </a:solidFill>
              </a:rPr>
              <a:t>/discovery</a:t>
            </a:r>
          </a:p>
        </p:txBody>
      </p:sp>
      <p:sp>
        <p:nvSpPr>
          <p:cNvPr id="11" name="TextBox 10"/>
          <p:cNvSpPr txBox="1"/>
          <p:nvPr/>
        </p:nvSpPr>
        <p:spPr>
          <a:xfrm>
            <a:off x="6722293" y="5258510"/>
            <a:ext cx="2376264" cy="664797"/>
          </a:xfrm>
          <a:prstGeom prst="rect">
            <a:avLst/>
          </a:prstGeom>
          <a:noFill/>
        </p:spPr>
        <p:txBody>
          <a:bodyPr wrap="square" lIns="182880" tIns="146304" rIns="182880" bIns="146304" rtlCol="0">
            <a:spAutoFit/>
          </a:bodyPr>
          <a:lstStyle/>
          <a:p>
            <a:r>
              <a:rPr lang="en-NZ" sz="2400" dirty="0" smtClean="0">
                <a:solidFill>
                  <a:srgbClr val="FFFFFF"/>
                </a:solidFill>
              </a:rPr>
              <a:t>/userinfo</a:t>
            </a:r>
          </a:p>
        </p:txBody>
      </p:sp>
    </p:spTree>
    <p:extLst>
      <p:ext uri="{BB962C8B-B14F-4D97-AF65-F5344CB8AC3E}">
        <p14:creationId xmlns:p14="http://schemas.microsoft.com/office/powerpoint/2010/main" val="250190671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505050"/>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87200" cy="4942892"/>
          </a:xfrm>
        </p:spPr>
        <p:txBody>
          <a:bodyPr/>
          <a:lstStyle/>
          <a:p>
            <a:pPr defTabSz="932472" fontAlgn="base">
              <a:spcBef>
                <a:spcPct val="0"/>
              </a:spcBef>
              <a:spcAft>
                <a:spcPct val="0"/>
              </a:spcAft>
            </a:pPr>
            <a:endParaRPr lang="en-US" sz="1600" dirty="0"/>
          </a:p>
          <a:p>
            <a:pPr defTabSz="932472" fontAlgn="base">
              <a:spcBef>
                <a:spcPct val="0"/>
              </a:spcBef>
              <a:spcAft>
                <a:spcPct val="0"/>
              </a:spcAft>
            </a:pPr>
            <a:endParaRPr lang="en-US" sz="1600" dirty="0"/>
          </a:p>
          <a:p>
            <a:pPr marL="0" indent="0" defTabSz="932472" fontAlgn="base">
              <a:spcBef>
                <a:spcPct val="0"/>
              </a:spcBef>
              <a:spcAft>
                <a:spcPct val="0"/>
              </a:spcAft>
              <a:buNone/>
            </a:pPr>
            <a:r>
              <a:rPr lang="en-US" sz="1600" dirty="0"/>
              <a:t>Upload your final deck on the speaker portal on or before </a:t>
            </a:r>
            <a:r>
              <a:rPr lang="en-US" sz="1600" b="1" dirty="0">
                <a:solidFill>
                  <a:srgbClr val="FFB900"/>
                </a:solidFill>
              </a:rPr>
              <a:t>October 16, 2016 at 11:59pm NZST (UPDATE!)</a:t>
            </a:r>
            <a:r>
              <a:rPr lang="en-US" sz="1600" b="1" dirty="0">
                <a:solidFill>
                  <a:schemeClr val="accent6"/>
                </a:solidFill>
              </a:rPr>
              <a:t>.</a:t>
            </a:r>
          </a:p>
          <a:p>
            <a:pPr defTabSz="932472" fontAlgn="base">
              <a:spcBef>
                <a:spcPct val="0"/>
              </a:spcBef>
              <a:spcAft>
                <a:spcPct val="0"/>
              </a:spcAft>
            </a:pPr>
            <a:endParaRPr lang="en-GB" sz="1600" dirty="0"/>
          </a:p>
          <a:p>
            <a:pPr marL="0" indent="0" defTabSz="932472" fontAlgn="base">
              <a:spcBef>
                <a:spcPct val="0"/>
              </a:spcBef>
              <a:spcAft>
                <a:spcPct val="0"/>
              </a:spcAft>
              <a:buNone/>
            </a:pPr>
            <a:r>
              <a:rPr lang="en-GB" sz="1600" dirty="0"/>
              <a:t>PowerPoint presentations undergo a brief scrub process and are posted online for delegates to access</a:t>
            </a:r>
            <a:br>
              <a:rPr lang="en-GB" sz="1600" dirty="0"/>
            </a:br>
            <a:r>
              <a:rPr lang="en-GB" sz="1600" dirty="0"/>
              <a:t>after the conference.</a:t>
            </a:r>
          </a:p>
          <a:p>
            <a:endParaRPr lang="en-US" sz="1600" b="1" dirty="0"/>
          </a:p>
          <a:p>
            <a:pPr marL="0" indent="0" defTabSz="932472" fontAlgn="base">
              <a:spcBef>
                <a:spcPct val="0"/>
              </a:spcBef>
              <a:spcAft>
                <a:spcPct val="0"/>
              </a:spcAft>
              <a:buNone/>
            </a:pPr>
            <a:r>
              <a:rPr lang="en-GB" sz="1800" b="1" dirty="0">
                <a:solidFill>
                  <a:srgbClr val="FFB900"/>
                </a:solidFill>
              </a:rPr>
              <a:t>The Scrub Process will include:</a:t>
            </a:r>
          </a:p>
          <a:p>
            <a:pPr marL="238054" indent="-238054" defTabSz="932472" fontAlgn="base">
              <a:spcBef>
                <a:spcPct val="0"/>
              </a:spcBef>
              <a:spcAft>
                <a:spcPct val="0"/>
              </a:spcAft>
            </a:pPr>
            <a:r>
              <a:rPr lang="en-US" sz="1600" dirty="0"/>
              <a:t>Verification that required slides are included</a:t>
            </a:r>
          </a:p>
          <a:p>
            <a:pPr marL="238054" indent="-238054" defTabSz="932472" fontAlgn="base">
              <a:spcBef>
                <a:spcPct val="0"/>
              </a:spcBef>
              <a:spcAft>
                <a:spcPct val="0"/>
              </a:spcAft>
            </a:pPr>
            <a:r>
              <a:rPr lang="en-US" sz="1600" dirty="0"/>
              <a:t>Remove any non-template logos and graphics from the walk-in slide </a:t>
            </a:r>
          </a:p>
          <a:p>
            <a:pPr marL="238054" indent="-238054" defTabSz="932472" fontAlgn="base">
              <a:spcBef>
                <a:spcPct val="0"/>
              </a:spcBef>
              <a:spcAft>
                <a:spcPct val="0"/>
              </a:spcAft>
            </a:pPr>
            <a:r>
              <a:rPr lang="en-US" sz="1600" dirty="0"/>
              <a:t>Remove all comments, hidden slides and speaker notes from slides </a:t>
            </a:r>
          </a:p>
          <a:p>
            <a:pPr marL="238054" indent="-238054" defTabSz="932472" fontAlgn="base">
              <a:spcBef>
                <a:spcPct val="0"/>
              </a:spcBef>
              <a:spcAft>
                <a:spcPct val="0"/>
              </a:spcAft>
            </a:pPr>
            <a:r>
              <a:rPr lang="en-US" sz="1600" dirty="0"/>
              <a:t>Set file properties box</a:t>
            </a:r>
          </a:p>
          <a:p>
            <a:pPr marL="238054" indent="-238054" defTabSz="932472" fontAlgn="base">
              <a:spcBef>
                <a:spcPct val="0"/>
              </a:spcBef>
              <a:spcAft>
                <a:spcPct val="0"/>
              </a:spcAft>
            </a:pPr>
            <a:r>
              <a:rPr lang="en-US" sz="1600" dirty="0"/>
              <a:t>Reset printability to grayscale </a:t>
            </a:r>
          </a:p>
          <a:p>
            <a:pPr marL="238054" indent="-238054" defTabSz="932472" fontAlgn="base">
              <a:spcBef>
                <a:spcPct val="0"/>
              </a:spcBef>
              <a:spcAft>
                <a:spcPct val="0"/>
              </a:spcAft>
            </a:pPr>
            <a:r>
              <a:rPr lang="en-US" sz="1600" dirty="0"/>
              <a:t>Notify Presentation Manager of any images identified as unlicensed for escalation</a:t>
            </a:r>
          </a:p>
          <a:p>
            <a:pPr marL="238054" indent="-238054" defTabSz="932472" fontAlgn="base">
              <a:spcBef>
                <a:spcPct val="0"/>
              </a:spcBef>
              <a:spcAft>
                <a:spcPct val="0"/>
              </a:spcAft>
            </a:pPr>
            <a:r>
              <a:rPr lang="en-US" sz="1600" dirty="0"/>
              <a:t>Rename files to match naming convention</a:t>
            </a:r>
          </a:p>
          <a:p>
            <a:pPr marL="238054" indent="-238054" defTabSz="932472" fontAlgn="base">
              <a:spcBef>
                <a:spcPct val="0"/>
              </a:spcBef>
              <a:spcAft>
                <a:spcPct val="0"/>
              </a:spcAft>
            </a:pPr>
            <a:r>
              <a:rPr lang="en-US" sz="1600" dirty="0"/>
              <a:t>Correct session title and session code to match printed Mini Guide and Schedule Builder</a:t>
            </a:r>
          </a:p>
          <a:p>
            <a:pPr marL="238054" indent="-238054" defTabSz="932472" fontAlgn="base">
              <a:spcBef>
                <a:spcPct val="0"/>
              </a:spcBef>
              <a:spcAft>
                <a:spcPct val="0"/>
              </a:spcAft>
            </a:pPr>
            <a:endParaRPr lang="en-US" sz="1600" dirty="0"/>
          </a:p>
          <a:p>
            <a:pPr defTabSz="932472" fontAlgn="base">
              <a:spcBef>
                <a:spcPct val="0"/>
              </a:spcBef>
              <a:spcAft>
                <a:spcPct val="0"/>
              </a:spcAft>
              <a:buNone/>
            </a:pPr>
            <a:r>
              <a:rPr lang="en-US" sz="1800" b="1" dirty="0">
                <a:solidFill>
                  <a:srgbClr val="FFB900"/>
                </a:solidFill>
              </a:rPr>
              <a:t>Speakers, you must:</a:t>
            </a:r>
          </a:p>
          <a:p>
            <a:pPr marL="238054" indent="-238054" defTabSz="932472" fontAlgn="base">
              <a:spcBef>
                <a:spcPct val="0"/>
              </a:spcBef>
              <a:spcAft>
                <a:spcPct val="0"/>
              </a:spcAft>
            </a:pPr>
            <a:r>
              <a:rPr lang="en-US" sz="1600" dirty="0"/>
              <a:t>Use the provided event template and associated colors, fonts, layout and transition slides</a:t>
            </a:r>
          </a:p>
          <a:p>
            <a:pPr marL="238054" indent="-238054" defTabSz="932472" fontAlgn="base">
              <a:spcBef>
                <a:spcPct val="0"/>
              </a:spcBef>
              <a:spcAft>
                <a:spcPct val="0"/>
              </a:spcAft>
            </a:pPr>
            <a:r>
              <a:rPr lang="en-US" sz="1600" dirty="0"/>
              <a:t>Correct product names to follow applicable branding rules</a:t>
            </a:r>
          </a:p>
          <a:p>
            <a:pPr marL="0" indent="0" defTabSz="932472" fontAlgn="base">
              <a:spcBef>
                <a:spcPct val="0"/>
              </a:spcBef>
              <a:spcAft>
                <a:spcPct val="0"/>
              </a:spcAft>
              <a:buNone/>
            </a:pPr>
            <a:endParaRPr lang="en-US" sz="1600" dirty="0"/>
          </a:p>
        </p:txBody>
      </p:sp>
      <p:sp>
        <p:nvSpPr>
          <p:cNvPr id="3" name="Title 2"/>
          <p:cNvSpPr>
            <a:spLocks noGrp="1"/>
          </p:cNvSpPr>
          <p:nvPr>
            <p:ph type="title"/>
          </p:nvPr>
        </p:nvSpPr>
        <p:spPr/>
        <p:txBody>
          <a:bodyPr/>
          <a:lstStyle/>
          <a:p>
            <a:r>
              <a:rPr lang="en-NZ" sz="5500" dirty="0">
                <a:solidFill>
                  <a:schemeClr val="tx1"/>
                </a:solidFill>
              </a:rPr>
              <a:t>Scrub Checklist</a:t>
            </a:r>
            <a:endParaRPr lang="en-NZ" sz="5500" dirty="0"/>
          </a:p>
        </p:txBody>
      </p:sp>
      <p:sp>
        <p:nvSpPr>
          <p:cNvPr id="4" name="Freeform 82"/>
          <p:cNvSpPr>
            <a:spLocks noEditPoints="1"/>
          </p:cNvSpPr>
          <p:nvPr/>
        </p:nvSpPr>
        <p:spPr bwMode="auto">
          <a:xfrm>
            <a:off x="9692919" y="4210790"/>
            <a:ext cx="2276563" cy="1877272"/>
          </a:xfrm>
          <a:custGeom>
            <a:avLst/>
            <a:gdLst>
              <a:gd name="T0" fmla="*/ 873 w 946"/>
              <a:gd name="T1" fmla="*/ 780 h 780"/>
              <a:gd name="T2" fmla="*/ 73 w 946"/>
              <a:gd name="T3" fmla="*/ 780 h 780"/>
              <a:gd name="T4" fmla="*/ 12 w 946"/>
              <a:gd name="T5" fmla="*/ 745 h 780"/>
              <a:gd name="T6" fmla="*/ 16 w 946"/>
              <a:gd name="T7" fmla="*/ 675 h 780"/>
              <a:gd name="T8" fmla="*/ 414 w 946"/>
              <a:gd name="T9" fmla="*/ 33 h 780"/>
              <a:gd name="T10" fmla="*/ 414 w 946"/>
              <a:gd name="T11" fmla="*/ 32 h 780"/>
              <a:gd name="T12" fmla="*/ 473 w 946"/>
              <a:gd name="T13" fmla="*/ 0 h 780"/>
              <a:gd name="T14" fmla="*/ 532 w 946"/>
              <a:gd name="T15" fmla="*/ 32 h 780"/>
              <a:gd name="T16" fmla="*/ 533 w 946"/>
              <a:gd name="T17" fmla="*/ 34 h 780"/>
              <a:gd name="T18" fmla="*/ 930 w 946"/>
              <a:gd name="T19" fmla="*/ 675 h 780"/>
              <a:gd name="T20" fmla="*/ 934 w 946"/>
              <a:gd name="T21" fmla="*/ 745 h 780"/>
              <a:gd name="T22" fmla="*/ 873 w 946"/>
              <a:gd name="T23" fmla="*/ 780 h 780"/>
              <a:gd name="T24" fmla="*/ 154 w 946"/>
              <a:gd name="T25" fmla="*/ 667 h 780"/>
              <a:gd name="T26" fmla="*/ 792 w 946"/>
              <a:gd name="T27" fmla="*/ 667 h 780"/>
              <a:gd name="T28" fmla="*/ 473 w 946"/>
              <a:gd name="T29" fmla="*/ 152 h 780"/>
              <a:gd name="T30" fmla="*/ 154 w 946"/>
              <a:gd name="T31" fmla="*/ 667 h 780"/>
              <a:gd name="T32" fmla="*/ 531 w 946"/>
              <a:gd name="T33" fmla="*/ 347 h 780"/>
              <a:gd name="T34" fmla="*/ 415 w 946"/>
              <a:gd name="T35" fmla="*/ 347 h 780"/>
              <a:gd name="T36" fmla="*/ 437 w 946"/>
              <a:gd name="T37" fmla="*/ 534 h 780"/>
              <a:gd name="T38" fmla="*/ 509 w 946"/>
              <a:gd name="T39" fmla="*/ 534 h 780"/>
              <a:gd name="T40" fmla="*/ 531 w 946"/>
              <a:gd name="T41" fmla="*/ 347 h 780"/>
              <a:gd name="T42" fmla="*/ 509 w 946"/>
              <a:gd name="T43" fmla="*/ 554 h 780"/>
              <a:gd name="T44" fmla="*/ 437 w 946"/>
              <a:gd name="T45" fmla="*/ 554 h 780"/>
              <a:gd name="T46" fmla="*/ 437 w 946"/>
              <a:gd name="T47" fmla="*/ 622 h 780"/>
              <a:gd name="T48" fmla="*/ 509 w 946"/>
              <a:gd name="T49" fmla="*/ 622 h 780"/>
              <a:gd name="T50" fmla="*/ 509 w 946"/>
              <a:gd name="T51" fmla="*/ 55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6" h="780">
                <a:moveTo>
                  <a:pt x="873" y="780"/>
                </a:moveTo>
                <a:cubicBezTo>
                  <a:pt x="73" y="780"/>
                  <a:pt x="73" y="780"/>
                  <a:pt x="73" y="780"/>
                </a:cubicBezTo>
                <a:cubicBezTo>
                  <a:pt x="46" y="780"/>
                  <a:pt x="24" y="767"/>
                  <a:pt x="12" y="745"/>
                </a:cubicBezTo>
                <a:cubicBezTo>
                  <a:pt x="0" y="723"/>
                  <a:pt x="2" y="697"/>
                  <a:pt x="16" y="675"/>
                </a:cubicBezTo>
                <a:cubicBezTo>
                  <a:pt x="414" y="33"/>
                  <a:pt x="414" y="33"/>
                  <a:pt x="414" y="33"/>
                </a:cubicBezTo>
                <a:cubicBezTo>
                  <a:pt x="414" y="32"/>
                  <a:pt x="414" y="32"/>
                  <a:pt x="414" y="32"/>
                </a:cubicBezTo>
                <a:cubicBezTo>
                  <a:pt x="428" y="12"/>
                  <a:pt x="450" y="0"/>
                  <a:pt x="473" y="0"/>
                </a:cubicBezTo>
                <a:cubicBezTo>
                  <a:pt x="496" y="0"/>
                  <a:pt x="518" y="12"/>
                  <a:pt x="532" y="32"/>
                </a:cubicBezTo>
                <a:cubicBezTo>
                  <a:pt x="533" y="34"/>
                  <a:pt x="533" y="34"/>
                  <a:pt x="533" y="34"/>
                </a:cubicBezTo>
                <a:cubicBezTo>
                  <a:pt x="930" y="675"/>
                  <a:pt x="930" y="675"/>
                  <a:pt x="930" y="675"/>
                </a:cubicBezTo>
                <a:cubicBezTo>
                  <a:pt x="944" y="697"/>
                  <a:pt x="946" y="723"/>
                  <a:pt x="934" y="745"/>
                </a:cubicBezTo>
                <a:cubicBezTo>
                  <a:pt x="922" y="767"/>
                  <a:pt x="900" y="780"/>
                  <a:pt x="873" y="780"/>
                </a:cubicBezTo>
                <a:close/>
                <a:moveTo>
                  <a:pt x="154" y="667"/>
                </a:moveTo>
                <a:cubicBezTo>
                  <a:pt x="792" y="667"/>
                  <a:pt x="792" y="667"/>
                  <a:pt x="792" y="667"/>
                </a:cubicBezTo>
                <a:cubicBezTo>
                  <a:pt x="473" y="152"/>
                  <a:pt x="473" y="152"/>
                  <a:pt x="473" y="152"/>
                </a:cubicBezTo>
                <a:lnTo>
                  <a:pt x="154" y="667"/>
                </a:lnTo>
                <a:close/>
                <a:moveTo>
                  <a:pt x="531" y="347"/>
                </a:moveTo>
                <a:cubicBezTo>
                  <a:pt x="415" y="347"/>
                  <a:pt x="415" y="347"/>
                  <a:pt x="415" y="347"/>
                </a:cubicBezTo>
                <a:cubicBezTo>
                  <a:pt x="437" y="534"/>
                  <a:pt x="437" y="534"/>
                  <a:pt x="437" y="534"/>
                </a:cubicBezTo>
                <a:cubicBezTo>
                  <a:pt x="509" y="534"/>
                  <a:pt x="509" y="534"/>
                  <a:pt x="509" y="534"/>
                </a:cubicBezTo>
                <a:lnTo>
                  <a:pt x="531" y="347"/>
                </a:lnTo>
                <a:close/>
                <a:moveTo>
                  <a:pt x="509" y="554"/>
                </a:moveTo>
                <a:cubicBezTo>
                  <a:pt x="437" y="554"/>
                  <a:pt x="437" y="554"/>
                  <a:pt x="437" y="554"/>
                </a:cubicBezTo>
                <a:cubicBezTo>
                  <a:pt x="437" y="622"/>
                  <a:pt x="437" y="622"/>
                  <a:pt x="437" y="622"/>
                </a:cubicBezTo>
                <a:cubicBezTo>
                  <a:pt x="509" y="622"/>
                  <a:pt x="509" y="622"/>
                  <a:pt x="509" y="622"/>
                </a:cubicBezTo>
                <a:lnTo>
                  <a:pt x="509" y="554"/>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endParaRPr lang="en-US" sz="1836" dirty="0">
              <a:solidFill>
                <a:schemeClr val="accent5"/>
              </a:solidFill>
            </a:endParaRPr>
          </a:p>
        </p:txBody>
      </p:sp>
    </p:spTree>
    <p:extLst>
      <p:ext uri="{BB962C8B-B14F-4D97-AF65-F5344CB8AC3E}">
        <p14:creationId xmlns:p14="http://schemas.microsoft.com/office/powerpoint/2010/main" val="210545797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The profiles</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3877985"/>
          </a:xfrm>
        </p:spPr>
        <p:txBody>
          <a:bodyPr/>
          <a:lstStyle/>
          <a:p>
            <a:r>
              <a:rPr lang="en-NZ" sz="3200" dirty="0">
                <a:solidFill>
                  <a:schemeClr val="bg1">
                    <a:lumMod val="95000"/>
                  </a:schemeClr>
                </a:solidFill>
              </a:rPr>
              <a:t>Authorisation Code </a:t>
            </a:r>
            <a:r>
              <a:rPr lang="en-NZ" sz="3200" dirty="0" smtClean="0">
                <a:solidFill>
                  <a:schemeClr val="bg1">
                    <a:lumMod val="95000"/>
                  </a:schemeClr>
                </a:solidFill>
              </a:rPr>
              <a:t>Grant</a:t>
            </a:r>
          </a:p>
          <a:p>
            <a:r>
              <a:rPr lang="en-NZ" sz="3200" dirty="0">
                <a:solidFill>
                  <a:schemeClr val="bg1">
                    <a:lumMod val="95000"/>
                  </a:schemeClr>
                </a:solidFill>
              </a:rPr>
              <a:t>Implicit </a:t>
            </a:r>
            <a:r>
              <a:rPr lang="en-NZ" sz="3200" dirty="0" smtClean="0">
                <a:solidFill>
                  <a:schemeClr val="bg1">
                    <a:lumMod val="95000"/>
                  </a:schemeClr>
                </a:solidFill>
              </a:rPr>
              <a:t>Grant</a:t>
            </a:r>
            <a:endParaRPr lang="en-NZ" sz="3200" dirty="0">
              <a:solidFill>
                <a:schemeClr val="bg1">
                  <a:lumMod val="95000"/>
                </a:schemeClr>
              </a:solidFill>
            </a:endParaRPr>
          </a:p>
          <a:p>
            <a:r>
              <a:rPr lang="en-NZ" sz="3200" dirty="0">
                <a:solidFill>
                  <a:schemeClr val="bg1">
                    <a:lumMod val="95000"/>
                  </a:schemeClr>
                </a:solidFill>
              </a:rPr>
              <a:t>Client Credentials Grant</a:t>
            </a:r>
          </a:p>
          <a:p>
            <a:r>
              <a:rPr lang="en-NZ" sz="3200" dirty="0">
                <a:solidFill>
                  <a:schemeClr val="bg1">
                    <a:lumMod val="95000"/>
                  </a:schemeClr>
                </a:solidFill>
              </a:rPr>
              <a:t>Resource Owner Password Credentials </a:t>
            </a:r>
            <a:r>
              <a:rPr lang="en-NZ" sz="3200" dirty="0" smtClean="0">
                <a:solidFill>
                  <a:schemeClr val="bg1">
                    <a:lumMod val="95000"/>
                  </a:schemeClr>
                </a:solidFill>
              </a:rPr>
              <a:t>Grant</a:t>
            </a:r>
          </a:p>
          <a:p>
            <a:endParaRPr lang="en-NZ" sz="3200" dirty="0">
              <a:solidFill>
                <a:schemeClr val="bg1">
                  <a:lumMod val="95000"/>
                </a:schemeClr>
              </a:solidFill>
            </a:endParaRPr>
          </a:p>
          <a:p>
            <a:r>
              <a:rPr lang="en-NZ" sz="3200" dirty="0" smtClean="0">
                <a:solidFill>
                  <a:schemeClr val="bg1">
                    <a:lumMod val="95000"/>
                  </a:schemeClr>
                </a:solidFill>
              </a:rPr>
              <a:t>Hybrid</a:t>
            </a:r>
            <a:endParaRPr lang="en-NZ" sz="3200" dirty="0">
              <a:solidFill>
                <a:schemeClr val="bg1">
                  <a:lumMod val="95000"/>
                </a:schemeClr>
              </a:solidFill>
            </a:endParaRPr>
          </a:p>
          <a:p>
            <a:endParaRPr lang="en-NZ" sz="3200" dirty="0">
              <a:solidFill>
                <a:schemeClr val="bg1"/>
              </a:solidFill>
            </a:endParaRPr>
          </a:p>
        </p:txBody>
      </p:sp>
    </p:spTree>
    <p:extLst>
      <p:ext uri="{BB962C8B-B14F-4D97-AF65-F5344CB8AC3E}">
        <p14:creationId xmlns:p14="http://schemas.microsoft.com/office/powerpoint/2010/main" val="214642217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solidFill>
                  <a:schemeClr val="bg1"/>
                </a:solidFill>
              </a:rPr>
              <a:t>OIDC and OAuth </a:t>
            </a:r>
            <a:r>
              <a:rPr lang="en-NZ" dirty="0" smtClean="0">
                <a:solidFill>
                  <a:schemeClr val="bg1"/>
                </a:solidFill>
              </a:rPr>
              <a:t>2.0 Flows</a:t>
            </a:r>
            <a:endParaRPr lang="en-NZ" dirty="0">
              <a:solidFill>
                <a:schemeClr val="bg1"/>
              </a:solidFill>
            </a:endParaRPr>
          </a:p>
        </p:txBody>
      </p:sp>
      <p:sp>
        <p:nvSpPr>
          <p:cNvPr id="17" name="TextBox 16"/>
          <p:cNvSpPr txBox="1"/>
          <p:nvPr/>
        </p:nvSpPr>
        <p:spPr>
          <a:xfrm>
            <a:off x="5786189" y="2618904"/>
            <a:ext cx="2376264" cy="664797"/>
          </a:xfrm>
          <a:prstGeom prst="rect">
            <a:avLst/>
          </a:prstGeom>
          <a:noFill/>
        </p:spPr>
        <p:txBody>
          <a:bodyPr wrap="square" lIns="182880" tIns="146304" rIns="182880" bIns="146304" rtlCol="0">
            <a:spAutoFit/>
          </a:bodyPr>
          <a:lstStyle/>
          <a:p>
            <a:r>
              <a:rPr lang="en-NZ" sz="2400" dirty="0">
                <a:solidFill>
                  <a:schemeClr val="bg1">
                    <a:lumMod val="95000"/>
                  </a:schemeClr>
                </a:solidFill>
              </a:rPr>
              <a:t>Implicit Grant</a:t>
            </a:r>
          </a:p>
        </p:txBody>
      </p:sp>
      <p:sp>
        <p:nvSpPr>
          <p:cNvPr id="18" name="TextBox 17"/>
          <p:cNvSpPr txBox="1"/>
          <p:nvPr/>
        </p:nvSpPr>
        <p:spPr>
          <a:xfrm>
            <a:off x="5786189" y="1697062"/>
            <a:ext cx="3816424" cy="664797"/>
          </a:xfrm>
          <a:prstGeom prst="rect">
            <a:avLst/>
          </a:prstGeom>
          <a:noFill/>
        </p:spPr>
        <p:txBody>
          <a:bodyPr wrap="square" lIns="182880" tIns="146304" rIns="182880" bIns="146304" rtlCol="0">
            <a:spAutoFit/>
          </a:bodyPr>
          <a:lstStyle/>
          <a:p>
            <a:r>
              <a:rPr lang="en-NZ" sz="2400" dirty="0">
                <a:solidFill>
                  <a:schemeClr val="bg1">
                    <a:lumMod val="95000"/>
                  </a:schemeClr>
                </a:solidFill>
              </a:rPr>
              <a:t>Authorisation Code Grant</a:t>
            </a:r>
          </a:p>
        </p:txBody>
      </p:sp>
      <p:sp>
        <p:nvSpPr>
          <p:cNvPr id="10" name="TextBox 9"/>
          <p:cNvSpPr txBox="1"/>
          <p:nvPr/>
        </p:nvSpPr>
        <p:spPr>
          <a:xfrm>
            <a:off x="5786189" y="3540746"/>
            <a:ext cx="4536504" cy="664797"/>
          </a:xfrm>
          <a:prstGeom prst="rect">
            <a:avLst/>
          </a:prstGeom>
          <a:noFill/>
        </p:spPr>
        <p:txBody>
          <a:bodyPr wrap="square" lIns="182880" tIns="146304" rIns="182880" bIns="146304" rtlCol="0">
            <a:spAutoFit/>
          </a:bodyPr>
          <a:lstStyle/>
          <a:p>
            <a:r>
              <a:rPr lang="en-NZ" sz="2400" dirty="0">
                <a:solidFill>
                  <a:schemeClr val="bg1">
                    <a:lumMod val="95000"/>
                  </a:schemeClr>
                </a:solidFill>
              </a:rPr>
              <a:t>Client Credentials Grant</a:t>
            </a:r>
          </a:p>
        </p:txBody>
      </p:sp>
      <p:sp>
        <p:nvSpPr>
          <p:cNvPr id="11" name="TextBox 10"/>
          <p:cNvSpPr txBox="1"/>
          <p:nvPr/>
        </p:nvSpPr>
        <p:spPr>
          <a:xfrm>
            <a:off x="5786189" y="4462588"/>
            <a:ext cx="6336704" cy="664797"/>
          </a:xfrm>
          <a:prstGeom prst="rect">
            <a:avLst/>
          </a:prstGeom>
          <a:noFill/>
        </p:spPr>
        <p:txBody>
          <a:bodyPr wrap="square" lIns="182880" tIns="146304" rIns="182880" bIns="146304" rtlCol="0">
            <a:spAutoFit/>
          </a:bodyPr>
          <a:lstStyle/>
          <a:p>
            <a:r>
              <a:rPr lang="en-NZ" sz="2400" dirty="0">
                <a:solidFill>
                  <a:schemeClr val="bg1">
                    <a:lumMod val="95000"/>
                  </a:schemeClr>
                </a:solidFill>
              </a:rPr>
              <a:t>Resource Owner Password Credentials Grant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701" y="2309775"/>
            <a:ext cx="2601185" cy="2601185"/>
          </a:xfrm>
          <a:prstGeom prst="rect">
            <a:avLst/>
          </a:prstGeom>
        </p:spPr>
      </p:pic>
      <p:sp>
        <p:nvSpPr>
          <p:cNvPr id="4" name="Rectangle 3"/>
          <p:cNvSpPr/>
          <p:nvPr/>
        </p:nvSpPr>
        <p:spPr>
          <a:xfrm>
            <a:off x="5877546" y="5385487"/>
            <a:ext cx="1096775" cy="461665"/>
          </a:xfrm>
          <a:prstGeom prst="rect">
            <a:avLst/>
          </a:prstGeom>
        </p:spPr>
        <p:txBody>
          <a:bodyPr wrap="none">
            <a:spAutoFit/>
          </a:bodyPr>
          <a:lstStyle/>
          <a:p>
            <a:r>
              <a:rPr lang="en-NZ" sz="2400" dirty="0">
                <a:solidFill>
                  <a:schemeClr val="bg1">
                    <a:lumMod val="95000"/>
                  </a:schemeClr>
                </a:solidFill>
              </a:rPr>
              <a:t>Hybrid</a:t>
            </a:r>
          </a:p>
        </p:txBody>
      </p:sp>
    </p:spTree>
    <p:extLst>
      <p:ext uri="{BB962C8B-B14F-4D97-AF65-F5344CB8AC3E}">
        <p14:creationId xmlns:p14="http://schemas.microsoft.com/office/powerpoint/2010/main" val="293841096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NZ" sz="4800" dirty="0" smtClean="0"/>
              <a:t>Manipulate (A)AD using API</a:t>
            </a:r>
            <a:endParaRPr lang="en-NZ" sz="4800" dirty="0"/>
          </a:p>
        </p:txBody>
      </p:sp>
      <p:sp>
        <p:nvSpPr>
          <p:cNvPr id="4" name="Rectangle 3"/>
          <p:cNvSpPr/>
          <p:nvPr/>
        </p:nvSpPr>
        <p:spPr bwMode="auto">
          <a:xfrm>
            <a:off x="4842376" y="2672199"/>
            <a:ext cx="2733393" cy="13429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endParaRPr lang="en-NZ" sz="1600" dirty="0">
              <a:gradFill>
                <a:gsLst>
                  <a:gs pos="0">
                    <a:srgbClr val="FFFFFF"/>
                  </a:gs>
                  <a:gs pos="100000">
                    <a:srgbClr val="FFFFFF"/>
                  </a:gs>
                </a:gsLst>
                <a:lin ang="5400000" scaled="0"/>
              </a:gradFill>
              <a:ea typeface="Segoe UI" pitchFamily="34" charset="0"/>
              <a:cs typeface="Segoe UI" pitchFamily="34" charset="0"/>
            </a:endParaRPr>
          </a:p>
          <a:p>
            <a:pPr algn="ctr" defTabSz="931927" fontAlgn="base">
              <a:lnSpc>
                <a:spcPct val="90000"/>
              </a:lnSpc>
              <a:spcBef>
                <a:spcPct val="0"/>
              </a:spcBef>
              <a:spcAft>
                <a:spcPct val="0"/>
              </a:spcAft>
            </a:pPr>
            <a:r>
              <a:rPr lang="en-NZ" sz="4000" dirty="0" smtClean="0">
                <a:gradFill>
                  <a:gsLst>
                    <a:gs pos="0">
                      <a:srgbClr val="FFFFFF"/>
                    </a:gs>
                    <a:gs pos="100000">
                      <a:srgbClr val="FFFFFF"/>
                    </a:gs>
                  </a:gsLst>
                  <a:lin ang="5400000" scaled="0"/>
                </a:gradFill>
                <a:latin typeface="Segoe UI Light"/>
                <a:ea typeface="Segoe UI" pitchFamily="34" charset="0"/>
                <a:cs typeface="Segoe UI" pitchFamily="34" charset="0"/>
              </a:rPr>
              <a:t>(A)AD</a:t>
            </a:r>
            <a:endParaRPr lang="en-NZ"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11" name="Straight Arrow Connector 10"/>
          <p:cNvCxnSpPr>
            <a:stCxn id="4" idx="2"/>
          </p:cNvCxnSpPr>
          <p:nvPr/>
        </p:nvCxnSpPr>
        <p:spPr>
          <a:xfrm>
            <a:off x="6209071" y="4015202"/>
            <a:ext cx="0" cy="1133465"/>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8942470" y="3065879"/>
            <a:ext cx="2359743" cy="15529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Use token in REST call to </a:t>
            </a:r>
            <a:r>
              <a:rPr lang="en-NZ" sz="2400" dirty="0" smtClean="0">
                <a:gradFill>
                  <a:gsLst>
                    <a:gs pos="0">
                      <a:srgbClr val="FFFFFF"/>
                    </a:gs>
                    <a:gs pos="100000">
                      <a:srgbClr val="FFFFFF"/>
                    </a:gs>
                  </a:gsLst>
                  <a:lin ang="5400000" scaled="0"/>
                </a:gradFill>
                <a:ea typeface="Segoe UI" pitchFamily="34" charset="0"/>
                <a:cs typeface="Segoe UI" pitchFamily="34" charset="0"/>
              </a:rPr>
              <a:t> </a:t>
            </a:r>
            <a:r>
              <a:rPr lang="en-NZ" sz="2400" dirty="0">
                <a:gradFill>
                  <a:gsLst>
                    <a:gs pos="0">
                      <a:srgbClr val="FFFFFF"/>
                    </a:gs>
                    <a:gs pos="100000">
                      <a:srgbClr val="FFFFFF"/>
                    </a:gs>
                  </a:gsLst>
                  <a:lin ang="5400000" scaled="0"/>
                </a:gradFill>
                <a:ea typeface="Segoe UI" pitchFamily="34" charset="0"/>
                <a:cs typeface="Segoe UI" pitchFamily="34" charset="0"/>
              </a:rPr>
              <a:t>endpoint</a:t>
            </a:r>
          </a:p>
        </p:txBody>
      </p:sp>
      <p:cxnSp>
        <p:nvCxnSpPr>
          <p:cNvPr id="14" name="Straight Arrow Connector 13"/>
          <p:cNvCxnSpPr/>
          <p:nvPr/>
        </p:nvCxnSpPr>
        <p:spPr>
          <a:xfrm flipV="1">
            <a:off x="7166498" y="4686693"/>
            <a:ext cx="2558846" cy="930622"/>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1"/>
            <a:endCxn id="4" idx="3"/>
          </p:cNvCxnSpPr>
          <p:nvPr/>
        </p:nvCxnSpPr>
        <p:spPr>
          <a:xfrm flipH="1" flipV="1">
            <a:off x="7575772" y="3343697"/>
            <a:ext cx="1366697" cy="498651"/>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Hexagon 20"/>
          <p:cNvSpPr/>
          <p:nvPr/>
        </p:nvSpPr>
        <p:spPr bwMode="auto">
          <a:xfrm>
            <a:off x="5353668" y="5148660"/>
            <a:ext cx="1740311" cy="1237390"/>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Token issued</a:t>
            </a:r>
          </a:p>
        </p:txBody>
      </p:sp>
      <p:sp>
        <p:nvSpPr>
          <p:cNvPr id="28" name="Rectangle 27"/>
          <p:cNvSpPr/>
          <p:nvPr/>
        </p:nvSpPr>
        <p:spPr bwMode="auto">
          <a:xfrm>
            <a:off x="1492043" y="2700807"/>
            <a:ext cx="2227006" cy="12978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3" tIns="146218" rIns="182773" bIns="146218" numCol="1" spcCol="0" rtlCol="0" fromWordArt="0" anchor="t" anchorCtr="0" forceAA="0" compatLnSpc="1">
            <a:prstTxWarp prst="textNoShape">
              <a:avLst/>
            </a:prstTxWarp>
            <a:noAutofit/>
          </a:bodyPr>
          <a:lstStyle/>
          <a:p>
            <a:pPr algn="ctr" defTabSz="931927" fontAlgn="base">
              <a:lnSpc>
                <a:spcPct val="90000"/>
              </a:lnSpc>
              <a:spcBef>
                <a:spcPct val="0"/>
              </a:spcBef>
              <a:spcAft>
                <a:spcPct val="0"/>
              </a:spcAft>
            </a:pPr>
            <a:r>
              <a:rPr lang="en-NZ" sz="2400" dirty="0">
                <a:gradFill>
                  <a:gsLst>
                    <a:gs pos="0">
                      <a:srgbClr val="FFFFFF"/>
                    </a:gs>
                    <a:gs pos="100000">
                      <a:srgbClr val="FFFFFF"/>
                    </a:gs>
                  </a:gsLst>
                  <a:lin ang="5400000" scaled="0"/>
                </a:gradFill>
                <a:ea typeface="Segoe UI" pitchFamily="34" charset="0"/>
                <a:cs typeface="Segoe UI" pitchFamily="34" charset="0"/>
              </a:rPr>
              <a:t>Use OAuth endpoint to get token</a:t>
            </a:r>
          </a:p>
        </p:txBody>
      </p:sp>
      <p:cxnSp>
        <p:nvCxnSpPr>
          <p:cNvPr id="31" name="Straight Arrow Connector 30"/>
          <p:cNvCxnSpPr>
            <a:stCxn id="28" idx="3"/>
            <a:endCxn id="4" idx="1"/>
          </p:cNvCxnSpPr>
          <p:nvPr/>
        </p:nvCxnSpPr>
        <p:spPr>
          <a:xfrm flipV="1">
            <a:off x="3719049" y="3343704"/>
            <a:ext cx="1123330" cy="6033"/>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926" y="2700807"/>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1823" y="4306058"/>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1795" y="5357780"/>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7007" y="2940039"/>
            <a:ext cx="409575"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8612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742" y="243240"/>
            <a:ext cx="11430991" cy="6508044"/>
          </a:xfrm>
          <a:prstGeom prst="rect">
            <a:avLst/>
          </a:prstGeom>
        </p:spPr>
      </p:pic>
      <p:sp>
        <p:nvSpPr>
          <p:cNvPr id="3" name="Rectangle 2"/>
          <p:cNvSpPr/>
          <p:nvPr/>
        </p:nvSpPr>
        <p:spPr bwMode="auto">
          <a:xfrm>
            <a:off x="961653" y="2921198"/>
            <a:ext cx="2088232" cy="1008112"/>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986663" y="4073326"/>
            <a:ext cx="2063222" cy="1008112"/>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986663" y="5225454"/>
            <a:ext cx="2063222" cy="1008112"/>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3841973" y="2927106"/>
            <a:ext cx="2016224" cy="1506259"/>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578277" y="4721398"/>
            <a:ext cx="2088232" cy="151216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9386589" y="2944524"/>
            <a:ext cx="2088232" cy="984786"/>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2827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107" y="0"/>
            <a:ext cx="8248261" cy="6994525"/>
          </a:xfrm>
          <a:prstGeom prst="rect">
            <a:avLst/>
          </a:prstGeom>
        </p:spPr>
      </p:pic>
      <p:sp>
        <p:nvSpPr>
          <p:cNvPr id="5" name="Rectangle 4"/>
          <p:cNvSpPr/>
          <p:nvPr/>
        </p:nvSpPr>
        <p:spPr bwMode="auto">
          <a:xfrm>
            <a:off x="7298357" y="1913086"/>
            <a:ext cx="720080" cy="288032"/>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62253" y="3065214"/>
            <a:ext cx="432048" cy="344882"/>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658397" y="4361358"/>
            <a:ext cx="850379"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202013" y="3713286"/>
            <a:ext cx="1224136" cy="432048"/>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354141" y="5009430"/>
            <a:ext cx="864096"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0546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814" y="0"/>
            <a:ext cx="10470846" cy="6994525"/>
          </a:xfrm>
          <a:prstGeom prst="rect">
            <a:avLst/>
          </a:prstGeom>
        </p:spPr>
      </p:pic>
    </p:spTree>
    <p:extLst>
      <p:ext uri="{BB962C8B-B14F-4D97-AF65-F5344CB8AC3E}">
        <p14:creationId xmlns:p14="http://schemas.microsoft.com/office/powerpoint/2010/main" val="341094911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The stacks</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4419671"/>
          </a:xfrm>
        </p:spPr>
        <p:txBody>
          <a:bodyPr/>
          <a:lstStyle/>
          <a:p>
            <a:r>
              <a:rPr lang="en-NZ" sz="3200" dirty="0" smtClean="0">
                <a:solidFill>
                  <a:schemeClr val="bg1"/>
                </a:solidFill>
              </a:rPr>
              <a:t>OWIN</a:t>
            </a:r>
          </a:p>
          <a:p>
            <a:endParaRPr lang="en-NZ" sz="3200" dirty="0">
              <a:solidFill>
                <a:schemeClr val="bg1"/>
              </a:solidFill>
            </a:endParaRPr>
          </a:p>
          <a:p>
            <a:r>
              <a:rPr lang="en-NZ" sz="3200" dirty="0" err="1" smtClean="0">
                <a:solidFill>
                  <a:schemeClr val="bg1"/>
                </a:solidFill>
              </a:rPr>
              <a:t>Nuget</a:t>
            </a:r>
            <a:r>
              <a:rPr lang="en-NZ" sz="3200" dirty="0" smtClean="0">
                <a:solidFill>
                  <a:schemeClr val="bg1"/>
                </a:solidFill>
              </a:rPr>
              <a:t> package for OIDC</a:t>
            </a:r>
          </a:p>
          <a:p>
            <a:endParaRPr lang="en-NZ" sz="3200" dirty="0" smtClean="0">
              <a:solidFill>
                <a:schemeClr val="bg1"/>
              </a:solidFill>
            </a:endParaRPr>
          </a:p>
          <a:p>
            <a:r>
              <a:rPr lang="en-NZ" sz="3200" dirty="0" smtClean="0">
                <a:solidFill>
                  <a:schemeClr val="bg1"/>
                </a:solidFill>
              </a:rPr>
              <a:t>ADAL</a:t>
            </a:r>
          </a:p>
          <a:p>
            <a:endParaRPr lang="en-NZ" sz="3200" dirty="0" smtClean="0">
              <a:solidFill>
                <a:schemeClr val="bg1"/>
              </a:solidFill>
            </a:endParaRPr>
          </a:p>
          <a:p>
            <a:r>
              <a:rPr lang="en-NZ" sz="3200" dirty="0" smtClean="0">
                <a:solidFill>
                  <a:schemeClr val="bg1"/>
                </a:solidFill>
              </a:rPr>
              <a:t>Library to abstract implementation of underlying protocol. </a:t>
            </a:r>
          </a:p>
          <a:p>
            <a:r>
              <a:rPr lang="en-NZ" sz="3200" dirty="0" smtClean="0">
                <a:solidFill>
                  <a:schemeClr val="bg1"/>
                </a:solidFill>
              </a:rPr>
              <a:t>(Currently based on OIDC)</a:t>
            </a:r>
            <a:endParaRPr lang="en-NZ" sz="3200" dirty="0">
              <a:solidFill>
                <a:schemeClr val="bg1"/>
              </a:solidFill>
            </a:endParaRPr>
          </a:p>
        </p:txBody>
      </p:sp>
    </p:spTree>
    <p:extLst>
      <p:ext uri="{BB962C8B-B14F-4D97-AF65-F5344CB8AC3E}">
        <p14:creationId xmlns:p14="http://schemas.microsoft.com/office/powerpoint/2010/main" val="385845460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8229599" cy="1181862"/>
          </a:xfrm>
        </p:spPr>
        <p:txBody>
          <a:bodyPr/>
          <a:lstStyle/>
          <a:p>
            <a:r>
              <a:rPr lang="en-US" dirty="0" smtClean="0"/>
              <a:t>Using Visual Studio 2015 for OIDC / OAuth 2.0 with Azure AD</a:t>
            </a:r>
            <a:endParaRPr lang="en-US" dirty="0"/>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31" y="0"/>
            <a:ext cx="11618813" cy="6994525"/>
          </a:xfrm>
          <a:prstGeom prst="rect">
            <a:avLst/>
          </a:prstGeom>
        </p:spPr>
      </p:pic>
      <p:sp>
        <p:nvSpPr>
          <p:cNvPr id="5" name="Rectangle 4"/>
          <p:cNvSpPr/>
          <p:nvPr/>
        </p:nvSpPr>
        <p:spPr bwMode="auto">
          <a:xfrm>
            <a:off x="2977877" y="1481038"/>
            <a:ext cx="1080120" cy="1008112"/>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434261" y="4793406"/>
            <a:ext cx="3312368" cy="266274"/>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445929" y="5153446"/>
            <a:ext cx="2340260"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408060" y="5441478"/>
            <a:ext cx="2042425" cy="288031"/>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5190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2473"/>
            <a:ext cx="12436475" cy="5629578"/>
          </a:xfrm>
          <a:prstGeom prst="rect">
            <a:avLst/>
          </a:prstGeom>
        </p:spPr>
      </p:pic>
      <p:sp>
        <p:nvSpPr>
          <p:cNvPr id="3" name="Rectangle 2"/>
          <p:cNvSpPr/>
          <p:nvPr/>
        </p:nvSpPr>
        <p:spPr bwMode="auto">
          <a:xfrm>
            <a:off x="4850085" y="4073326"/>
            <a:ext cx="1368152" cy="360040"/>
          </a:xfrm>
          <a:prstGeom prst="rect">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NZ"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1397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accent3"/>
        </a:solidFill>
        <a:effectLst/>
      </p:bgPr>
    </p:bg>
    <p:spTree>
      <p:nvGrpSpPr>
        <p:cNvPr id="1" name=""/>
        <p:cNvGrpSpPr/>
        <p:nvPr/>
      </p:nvGrpSpPr>
      <p:grpSpPr>
        <a:xfrm>
          <a:off x="0" y="0"/>
          <a:ext cx="0" cy="0"/>
          <a:chOff x="0" y="0"/>
          <a:chExt cx="0" cy="0"/>
        </a:xfrm>
      </p:grpSpPr>
      <p:sp>
        <p:nvSpPr>
          <p:cNvPr id="6" name="Title 2"/>
          <p:cNvSpPr txBox="1">
            <a:spLocks/>
          </p:cNvSpPr>
          <p:nvPr/>
        </p:nvSpPr>
        <p:spPr>
          <a:xfrm>
            <a:off x="1463093" y="296863"/>
            <a:ext cx="10698745" cy="914400"/>
          </a:xfrm>
          <a:prstGeom prst="rect">
            <a:avLst/>
          </a:prstGeom>
        </p:spPr>
        <p:txBody>
          <a:bodyPr lIns="182880" tIns="146304" rIns="182880" bIns="146304" anchor="t"/>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en-US" sz="5507" b="1" dirty="0">
                <a:solidFill>
                  <a:srgbClr val="FFB900"/>
                </a:solidFill>
                <a:latin typeface="+mn-lt"/>
              </a:rPr>
              <a:t>ATTENTION: PLEASE READ</a:t>
            </a:r>
          </a:p>
        </p:txBody>
      </p:sp>
      <p:pic>
        <p:nvPicPr>
          <p:cNvPr id="2" name="Picture 1"/>
          <p:cNvPicPr>
            <a:picLocks noChangeAspect="1"/>
          </p:cNvPicPr>
          <p:nvPr/>
        </p:nvPicPr>
        <p:blipFill>
          <a:blip r:embed="rId3"/>
          <a:stretch>
            <a:fillRect/>
          </a:stretch>
        </p:blipFill>
        <p:spPr>
          <a:xfrm>
            <a:off x="457200" y="479425"/>
            <a:ext cx="1005893" cy="736492"/>
          </a:xfrm>
          <a:prstGeom prst="rect">
            <a:avLst/>
          </a:prstGeom>
        </p:spPr>
      </p:pic>
      <p:sp>
        <p:nvSpPr>
          <p:cNvPr id="7" name="Text Placeholder 3"/>
          <p:cNvSpPr txBox="1">
            <a:spLocks/>
          </p:cNvSpPr>
          <p:nvPr/>
        </p:nvSpPr>
        <p:spPr>
          <a:xfrm>
            <a:off x="274637" y="1394164"/>
            <a:ext cx="11887201" cy="5227297"/>
          </a:xfrm>
          <a:prstGeom prst="rect">
            <a:avLst/>
          </a:prstGeom>
        </p:spPr>
        <p:txBody>
          <a:bodyPr wrap="square" lIns="182880" tIns="146304" rIns="182880" bIns="146304"/>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6" b="1" dirty="0">
                <a:gradFill>
                  <a:gsLst>
                    <a:gs pos="2655">
                      <a:srgbClr val="FFFFFF"/>
                    </a:gs>
                    <a:gs pos="26000">
                      <a:srgbClr val="FFFFFF"/>
                    </a:gs>
                  </a:gsLst>
                  <a:lin ang="5400000" scaled="0"/>
                </a:gradFill>
                <a:latin typeface="+mn-lt"/>
              </a:rPr>
              <a:t>Photography and copyright infringement.</a:t>
            </a:r>
          </a:p>
          <a:p>
            <a:pPr marL="0" indent="0">
              <a:spcBef>
                <a:spcPts val="1836"/>
              </a:spcBef>
              <a:buNone/>
            </a:pPr>
            <a:r>
              <a:rPr lang="en-US" sz="2400" dirty="0">
                <a:gradFill>
                  <a:gsLst>
                    <a:gs pos="2655">
                      <a:srgbClr val="FFFFFF"/>
                    </a:gs>
                    <a:gs pos="26000">
                      <a:srgbClr val="FFFFFF"/>
                    </a:gs>
                  </a:gsLst>
                  <a:lin ang="5400000" scaled="0"/>
                </a:gradFill>
                <a:latin typeface="+mn-lt"/>
              </a:rPr>
              <a:t>Using imagery from movies, television, music and pop-culture is illegal, unless purchased, licensed or by express written consent from the owner. Please </a:t>
            </a:r>
            <a:r>
              <a:rPr lang="en-US" sz="2400" dirty="0">
                <a:gradFill>
                  <a:gsLst>
                    <a:gs pos="79646">
                      <a:schemeClr val="accent5"/>
                    </a:gs>
                    <a:gs pos="70000">
                      <a:schemeClr val="accent5"/>
                    </a:gs>
                  </a:gsLst>
                  <a:lin ang="5400000" scaled="0"/>
                </a:gradFill>
                <a:latin typeface="+mn-lt"/>
              </a:rPr>
              <a:t>do not include unlicensed imagery </a:t>
            </a:r>
            <a:r>
              <a:rPr lang="en-US" sz="2400" dirty="0">
                <a:gradFill>
                  <a:gsLst>
                    <a:gs pos="2655">
                      <a:srgbClr val="FFFFFF"/>
                    </a:gs>
                    <a:gs pos="26000">
                      <a:srgbClr val="FFFFFF"/>
                    </a:gs>
                  </a:gsLst>
                  <a:lin ang="5400000" scaled="0"/>
                </a:gradFill>
                <a:latin typeface="+mn-lt"/>
              </a:rPr>
              <a:t>in your presentation. </a:t>
            </a:r>
          </a:p>
          <a:p>
            <a:pPr marL="0" indent="0">
              <a:spcBef>
                <a:spcPts val="1836"/>
              </a:spcBef>
              <a:buNone/>
            </a:pPr>
            <a:r>
              <a:rPr lang="en-US" sz="2400" dirty="0">
                <a:gradFill>
                  <a:gsLst>
                    <a:gs pos="2655">
                      <a:srgbClr val="FFFFFF"/>
                    </a:gs>
                    <a:gs pos="26000">
                      <a:srgbClr val="FFFFFF"/>
                    </a:gs>
                  </a:gsLst>
                  <a:lin ang="5400000" scaled="0"/>
                </a:gradFill>
                <a:latin typeface="+mn-lt"/>
              </a:rPr>
              <a:t>Sessions with questionable imagery </a:t>
            </a:r>
            <a:r>
              <a:rPr lang="en-US" sz="2400" u="sng" dirty="0">
                <a:gradFill>
                  <a:gsLst>
                    <a:gs pos="79646">
                      <a:schemeClr val="accent5"/>
                    </a:gs>
                    <a:gs pos="70000">
                      <a:schemeClr val="accent5"/>
                    </a:gs>
                  </a:gsLst>
                  <a:lin ang="5400000" scaled="0"/>
                </a:gradFill>
                <a:latin typeface="+mn-lt"/>
              </a:rPr>
              <a:t>will not be published</a:t>
            </a:r>
            <a:r>
              <a:rPr lang="en-US" sz="2400" dirty="0">
                <a:gradFill>
                  <a:gsLst>
                    <a:gs pos="79646">
                      <a:schemeClr val="accent5"/>
                    </a:gs>
                    <a:gs pos="70000">
                      <a:schemeClr val="accent5"/>
                    </a:gs>
                  </a:gsLst>
                  <a:lin ang="5400000" scaled="0"/>
                </a:gradFill>
                <a:latin typeface="+mn-lt"/>
              </a:rPr>
              <a:t> </a:t>
            </a:r>
            <a:r>
              <a:rPr lang="en-US" sz="2400" dirty="0">
                <a:gradFill>
                  <a:gsLst>
                    <a:gs pos="2655">
                      <a:srgbClr val="FFFFFF"/>
                    </a:gs>
                    <a:gs pos="26000">
                      <a:srgbClr val="FFFFFF"/>
                    </a:gs>
                  </a:gsLst>
                  <a:lin ang="5400000" scaled="0"/>
                </a:gradFill>
                <a:latin typeface="+mn-lt"/>
              </a:rPr>
              <a:t>until resolved. The speaker will be contacted via email for immediate resolution. </a:t>
            </a:r>
          </a:p>
          <a:p>
            <a:pPr marL="0" indent="0">
              <a:spcBef>
                <a:spcPts val="1836"/>
              </a:spcBef>
              <a:buNone/>
            </a:pPr>
            <a:endParaRPr lang="en-US" sz="2400" b="1" u="sng" dirty="0">
              <a:gradFill>
                <a:gsLst>
                  <a:gs pos="2655">
                    <a:srgbClr val="FFFFFF"/>
                  </a:gs>
                  <a:gs pos="26000">
                    <a:srgbClr val="FFFFFF"/>
                  </a:gs>
                </a:gsLst>
                <a:lin ang="5400000" scaled="0"/>
              </a:gradFill>
              <a:latin typeface="+mn-lt"/>
            </a:endParaRPr>
          </a:p>
          <a:p>
            <a:pPr marL="0" indent="0">
              <a:lnSpc>
                <a:spcPct val="100000"/>
              </a:lnSpc>
              <a:spcBef>
                <a:spcPts val="0"/>
              </a:spcBef>
              <a:buNone/>
            </a:pPr>
            <a:endParaRPr lang="en-US" sz="2400" b="1" u="sng" dirty="0">
              <a:gradFill>
                <a:gsLst>
                  <a:gs pos="2655">
                    <a:srgbClr val="FFFFFF"/>
                  </a:gs>
                  <a:gs pos="26000">
                    <a:srgbClr val="FFFFFF"/>
                  </a:gs>
                </a:gsLst>
                <a:lin ang="5400000" scaled="0"/>
              </a:gradFill>
              <a:latin typeface="+mn-lt"/>
            </a:endParaRPr>
          </a:p>
          <a:p>
            <a:pPr marL="0" indent="0">
              <a:lnSpc>
                <a:spcPct val="100000"/>
              </a:lnSpc>
              <a:spcBef>
                <a:spcPts val="0"/>
              </a:spcBef>
              <a:buNone/>
            </a:pPr>
            <a:endParaRPr lang="en-US" sz="2400" b="1" u="sng" dirty="0">
              <a:gradFill>
                <a:gsLst>
                  <a:gs pos="2655">
                    <a:srgbClr val="FFFFFF"/>
                  </a:gs>
                  <a:gs pos="26000">
                    <a:srgbClr val="FFFFFF"/>
                  </a:gs>
                </a:gsLst>
                <a:lin ang="5400000" scaled="0"/>
              </a:gradFill>
              <a:latin typeface="+mn-lt"/>
            </a:endParaRPr>
          </a:p>
          <a:p>
            <a:pPr marL="0" indent="0">
              <a:lnSpc>
                <a:spcPct val="100000"/>
              </a:lnSpc>
              <a:spcBef>
                <a:spcPts val="0"/>
              </a:spcBef>
              <a:buNone/>
            </a:pPr>
            <a:endParaRPr lang="en-US" sz="2400" b="1" u="sng" dirty="0">
              <a:gradFill>
                <a:gsLst>
                  <a:gs pos="2655">
                    <a:srgbClr val="FFFFFF"/>
                  </a:gs>
                  <a:gs pos="26000">
                    <a:srgbClr val="FFFFFF"/>
                  </a:gs>
                </a:gsLst>
                <a:lin ang="5400000" scaled="0"/>
              </a:gradFill>
              <a:latin typeface="+mn-lt"/>
            </a:endParaRPr>
          </a:p>
          <a:p>
            <a:pPr marL="0" indent="0">
              <a:lnSpc>
                <a:spcPct val="100000"/>
              </a:lnSpc>
              <a:spcBef>
                <a:spcPts val="0"/>
              </a:spcBef>
              <a:buNone/>
            </a:pPr>
            <a:endParaRPr lang="en-US" sz="2400" b="1" u="sng" dirty="0">
              <a:gradFill>
                <a:gsLst>
                  <a:gs pos="2655">
                    <a:srgbClr val="FFFFFF"/>
                  </a:gs>
                  <a:gs pos="26000">
                    <a:srgbClr val="FFFFFF"/>
                  </a:gs>
                </a:gsLst>
                <a:lin ang="5400000" scaled="0"/>
              </a:gradFill>
              <a:latin typeface="+mn-lt"/>
            </a:endParaRPr>
          </a:p>
          <a:p>
            <a:pPr marL="0" indent="0">
              <a:lnSpc>
                <a:spcPct val="100000"/>
              </a:lnSpc>
              <a:spcBef>
                <a:spcPts val="0"/>
              </a:spcBef>
              <a:buNone/>
            </a:pPr>
            <a:r>
              <a:rPr lang="en-US" sz="2400" b="1" u="sng" dirty="0">
                <a:gradFill>
                  <a:gsLst>
                    <a:gs pos="2655">
                      <a:srgbClr val="FFFFFF"/>
                    </a:gs>
                    <a:gs pos="26000">
                      <a:srgbClr val="FFFFFF"/>
                    </a:gs>
                  </a:gsLst>
                  <a:lin ang="5400000" scaled="0"/>
                </a:gradFill>
                <a:latin typeface="+mn-lt"/>
              </a:rPr>
              <a:t>The PPT deck and Recording </a:t>
            </a:r>
            <a:r>
              <a:rPr lang="en-US" sz="2400" b="1" u="sng" dirty="0">
                <a:gradFill>
                  <a:gsLst>
                    <a:gs pos="79646">
                      <a:schemeClr val="accent5"/>
                    </a:gs>
                    <a:gs pos="70000">
                      <a:schemeClr val="accent5"/>
                    </a:gs>
                  </a:gsLst>
                  <a:lin ang="5400000" scaled="0"/>
                </a:gradFill>
                <a:latin typeface="+mn-lt"/>
              </a:rPr>
              <a:t>will not be published </a:t>
            </a:r>
            <a:r>
              <a:rPr lang="en-US" sz="2400" b="1" u="sng" dirty="0">
                <a:gradFill>
                  <a:gsLst>
                    <a:gs pos="2655">
                      <a:srgbClr val="FFFFFF"/>
                    </a:gs>
                    <a:gs pos="26000">
                      <a:srgbClr val="FFFFFF"/>
                    </a:gs>
                  </a:gsLst>
                  <a:lin ang="5400000" scaled="0"/>
                </a:gradFill>
                <a:latin typeface="+mn-lt"/>
              </a:rPr>
              <a:t>until the editing is complete.</a:t>
            </a:r>
          </a:p>
        </p:txBody>
      </p:sp>
      <p:sp>
        <p:nvSpPr>
          <p:cNvPr id="5" name="Freeform 82"/>
          <p:cNvSpPr>
            <a:spLocks noEditPoints="1"/>
          </p:cNvSpPr>
          <p:nvPr/>
        </p:nvSpPr>
        <p:spPr bwMode="auto">
          <a:xfrm>
            <a:off x="9692919" y="4210790"/>
            <a:ext cx="2276563" cy="1877272"/>
          </a:xfrm>
          <a:custGeom>
            <a:avLst/>
            <a:gdLst>
              <a:gd name="T0" fmla="*/ 873 w 946"/>
              <a:gd name="T1" fmla="*/ 780 h 780"/>
              <a:gd name="T2" fmla="*/ 73 w 946"/>
              <a:gd name="T3" fmla="*/ 780 h 780"/>
              <a:gd name="T4" fmla="*/ 12 w 946"/>
              <a:gd name="T5" fmla="*/ 745 h 780"/>
              <a:gd name="T6" fmla="*/ 16 w 946"/>
              <a:gd name="T7" fmla="*/ 675 h 780"/>
              <a:gd name="T8" fmla="*/ 414 w 946"/>
              <a:gd name="T9" fmla="*/ 33 h 780"/>
              <a:gd name="T10" fmla="*/ 414 w 946"/>
              <a:gd name="T11" fmla="*/ 32 h 780"/>
              <a:gd name="T12" fmla="*/ 473 w 946"/>
              <a:gd name="T13" fmla="*/ 0 h 780"/>
              <a:gd name="T14" fmla="*/ 532 w 946"/>
              <a:gd name="T15" fmla="*/ 32 h 780"/>
              <a:gd name="T16" fmla="*/ 533 w 946"/>
              <a:gd name="T17" fmla="*/ 34 h 780"/>
              <a:gd name="T18" fmla="*/ 930 w 946"/>
              <a:gd name="T19" fmla="*/ 675 h 780"/>
              <a:gd name="T20" fmla="*/ 934 w 946"/>
              <a:gd name="T21" fmla="*/ 745 h 780"/>
              <a:gd name="T22" fmla="*/ 873 w 946"/>
              <a:gd name="T23" fmla="*/ 780 h 780"/>
              <a:gd name="T24" fmla="*/ 154 w 946"/>
              <a:gd name="T25" fmla="*/ 667 h 780"/>
              <a:gd name="T26" fmla="*/ 792 w 946"/>
              <a:gd name="T27" fmla="*/ 667 h 780"/>
              <a:gd name="T28" fmla="*/ 473 w 946"/>
              <a:gd name="T29" fmla="*/ 152 h 780"/>
              <a:gd name="T30" fmla="*/ 154 w 946"/>
              <a:gd name="T31" fmla="*/ 667 h 780"/>
              <a:gd name="T32" fmla="*/ 531 w 946"/>
              <a:gd name="T33" fmla="*/ 347 h 780"/>
              <a:gd name="T34" fmla="*/ 415 w 946"/>
              <a:gd name="T35" fmla="*/ 347 h 780"/>
              <a:gd name="T36" fmla="*/ 437 w 946"/>
              <a:gd name="T37" fmla="*/ 534 h 780"/>
              <a:gd name="T38" fmla="*/ 509 w 946"/>
              <a:gd name="T39" fmla="*/ 534 h 780"/>
              <a:gd name="T40" fmla="*/ 531 w 946"/>
              <a:gd name="T41" fmla="*/ 347 h 780"/>
              <a:gd name="T42" fmla="*/ 509 w 946"/>
              <a:gd name="T43" fmla="*/ 554 h 780"/>
              <a:gd name="T44" fmla="*/ 437 w 946"/>
              <a:gd name="T45" fmla="*/ 554 h 780"/>
              <a:gd name="T46" fmla="*/ 437 w 946"/>
              <a:gd name="T47" fmla="*/ 622 h 780"/>
              <a:gd name="T48" fmla="*/ 509 w 946"/>
              <a:gd name="T49" fmla="*/ 622 h 780"/>
              <a:gd name="T50" fmla="*/ 509 w 946"/>
              <a:gd name="T51" fmla="*/ 554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6" h="780">
                <a:moveTo>
                  <a:pt x="873" y="780"/>
                </a:moveTo>
                <a:cubicBezTo>
                  <a:pt x="73" y="780"/>
                  <a:pt x="73" y="780"/>
                  <a:pt x="73" y="780"/>
                </a:cubicBezTo>
                <a:cubicBezTo>
                  <a:pt x="46" y="780"/>
                  <a:pt x="24" y="767"/>
                  <a:pt x="12" y="745"/>
                </a:cubicBezTo>
                <a:cubicBezTo>
                  <a:pt x="0" y="723"/>
                  <a:pt x="2" y="697"/>
                  <a:pt x="16" y="675"/>
                </a:cubicBezTo>
                <a:cubicBezTo>
                  <a:pt x="414" y="33"/>
                  <a:pt x="414" y="33"/>
                  <a:pt x="414" y="33"/>
                </a:cubicBezTo>
                <a:cubicBezTo>
                  <a:pt x="414" y="32"/>
                  <a:pt x="414" y="32"/>
                  <a:pt x="414" y="32"/>
                </a:cubicBezTo>
                <a:cubicBezTo>
                  <a:pt x="428" y="12"/>
                  <a:pt x="450" y="0"/>
                  <a:pt x="473" y="0"/>
                </a:cubicBezTo>
                <a:cubicBezTo>
                  <a:pt x="496" y="0"/>
                  <a:pt x="518" y="12"/>
                  <a:pt x="532" y="32"/>
                </a:cubicBezTo>
                <a:cubicBezTo>
                  <a:pt x="533" y="34"/>
                  <a:pt x="533" y="34"/>
                  <a:pt x="533" y="34"/>
                </a:cubicBezTo>
                <a:cubicBezTo>
                  <a:pt x="930" y="675"/>
                  <a:pt x="930" y="675"/>
                  <a:pt x="930" y="675"/>
                </a:cubicBezTo>
                <a:cubicBezTo>
                  <a:pt x="944" y="697"/>
                  <a:pt x="946" y="723"/>
                  <a:pt x="934" y="745"/>
                </a:cubicBezTo>
                <a:cubicBezTo>
                  <a:pt x="922" y="767"/>
                  <a:pt x="900" y="780"/>
                  <a:pt x="873" y="780"/>
                </a:cubicBezTo>
                <a:close/>
                <a:moveTo>
                  <a:pt x="154" y="667"/>
                </a:moveTo>
                <a:cubicBezTo>
                  <a:pt x="792" y="667"/>
                  <a:pt x="792" y="667"/>
                  <a:pt x="792" y="667"/>
                </a:cubicBezTo>
                <a:cubicBezTo>
                  <a:pt x="473" y="152"/>
                  <a:pt x="473" y="152"/>
                  <a:pt x="473" y="152"/>
                </a:cubicBezTo>
                <a:lnTo>
                  <a:pt x="154" y="667"/>
                </a:lnTo>
                <a:close/>
                <a:moveTo>
                  <a:pt x="531" y="347"/>
                </a:moveTo>
                <a:cubicBezTo>
                  <a:pt x="415" y="347"/>
                  <a:pt x="415" y="347"/>
                  <a:pt x="415" y="347"/>
                </a:cubicBezTo>
                <a:cubicBezTo>
                  <a:pt x="437" y="534"/>
                  <a:pt x="437" y="534"/>
                  <a:pt x="437" y="534"/>
                </a:cubicBezTo>
                <a:cubicBezTo>
                  <a:pt x="509" y="534"/>
                  <a:pt x="509" y="534"/>
                  <a:pt x="509" y="534"/>
                </a:cubicBezTo>
                <a:lnTo>
                  <a:pt x="531" y="347"/>
                </a:lnTo>
                <a:close/>
                <a:moveTo>
                  <a:pt x="509" y="554"/>
                </a:moveTo>
                <a:cubicBezTo>
                  <a:pt x="437" y="554"/>
                  <a:pt x="437" y="554"/>
                  <a:pt x="437" y="554"/>
                </a:cubicBezTo>
                <a:cubicBezTo>
                  <a:pt x="437" y="622"/>
                  <a:pt x="437" y="622"/>
                  <a:pt x="437" y="622"/>
                </a:cubicBezTo>
                <a:cubicBezTo>
                  <a:pt x="509" y="622"/>
                  <a:pt x="509" y="622"/>
                  <a:pt x="509" y="622"/>
                </a:cubicBezTo>
                <a:lnTo>
                  <a:pt x="509" y="554"/>
                </a:lnTo>
                <a:close/>
              </a:path>
            </a:pathLst>
          </a:custGeom>
          <a:solidFill>
            <a:schemeClr val="accent5"/>
          </a:solidFill>
          <a:ln>
            <a:noFill/>
          </a:ln>
        </p:spPr>
        <p:txBody>
          <a:bodyPr vert="horz" wrap="square" lIns="93260" tIns="46630" rIns="93260" bIns="46630" numCol="1" anchor="t" anchorCtr="0" compatLnSpc="1">
            <a:prstTxWarp prst="textNoShape">
              <a:avLst/>
            </a:prstTxWarp>
          </a:bodyPr>
          <a:lstStyle/>
          <a:p>
            <a:endParaRPr lang="en-US" sz="1836" dirty="0">
              <a:solidFill>
                <a:schemeClr val="accent5"/>
              </a:solidFill>
            </a:endParaRPr>
          </a:p>
        </p:txBody>
      </p:sp>
    </p:spTree>
    <p:extLst>
      <p:ext uri="{BB962C8B-B14F-4D97-AF65-F5344CB8AC3E}">
        <p14:creationId xmlns:p14="http://schemas.microsoft.com/office/powerpoint/2010/main" val="62341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solidFill>
                  <a:schemeClr val="bg1"/>
                </a:solidFill>
              </a:rPr>
              <a:t>OIDC and OAuth 2.0 Stacks</a:t>
            </a:r>
            <a:endParaRPr lang="en-NZ" dirty="0">
              <a:solidFill>
                <a:schemeClr val="bg1"/>
              </a:solidFill>
            </a:endParaRPr>
          </a:p>
        </p:txBody>
      </p:sp>
      <p:sp>
        <p:nvSpPr>
          <p:cNvPr id="17" name="TextBox 16"/>
          <p:cNvSpPr txBox="1"/>
          <p:nvPr/>
        </p:nvSpPr>
        <p:spPr>
          <a:xfrm>
            <a:off x="6839201" y="4782458"/>
            <a:ext cx="4527608" cy="1772793"/>
          </a:xfrm>
          <a:prstGeom prst="rect">
            <a:avLst/>
          </a:prstGeom>
          <a:noFill/>
        </p:spPr>
        <p:txBody>
          <a:bodyPr wrap="square" lIns="182880" tIns="146304" rIns="182880" bIns="146304" rtlCol="0">
            <a:spAutoFit/>
          </a:bodyPr>
          <a:lstStyle/>
          <a:p>
            <a:r>
              <a:rPr lang="en-NZ" sz="2400" dirty="0" smtClean="0">
                <a:solidFill>
                  <a:schemeClr val="bg1"/>
                </a:solidFill>
              </a:rPr>
              <a:t>ADAL - Library </a:t>
            </a:r>
            <a:r>
              <a:rPr lang="en-NZ" sz="2400" dirty="0">
                <a:solidFill>
                  <a:schemeClr val="bg1"/>
                </a:solidFill>
              </a:rPr>
              <a:t>to abstract implementation of underlying protocol. </a:t>
            </a:r>
          </a:p>
          <a:p>
            <a:r>
              <a:rPr lang="en-NZ" sz="2400" dirty="0">
                <a:solidFill>
                  <a:schemeClr val="bg1"/>
                </a:solidFill>
              </a:rPr>
              <a:t>(Currently based on </a:t>
            </a:r>
            <a:r>
              <a:rPr lang="en-NZ" sz="2400" dirty="0" smtClean="0">
                <a:solidFill>
                  <a:schemeClr val="bg1"/>
                </a:solidFill>
              </a:rPr>
              <a:t>OIDC)</a:t>
            </a:r>
            <a:endParaRPr lang="en-NZ" sz="2400" dirty="0" smtClean="0">
              <a:solidFill>
                <a:srgbClr val="FFFFFF"/>
              </a:solidFill>
            </a:endParaRPr>
          </a:p>
        </p:txBody>
      </p:sp>
      <p:sp>
        <p:nvSpPr>
          <p:cNvPr id="18" name="TextBox 17"/>
          <p:cNvSpPr txBox="1"/>
          <p:nvPr/>
        </p:nvSpPr>
        <p:spPr>
          <a:xfrm>
            <a:off x="1609725" y="4782458"/>
            <a:ext cx="4208020" cy="960263"/>
          </a:xfrm>
          <a:prstGeom prst="rect">
            <a:avLst/>
          </a:prstGeom>
          <a:noFill/>
        </p:spPr>
        <p:txBody>
          <a:bodyPr wrap="square" lIns="182880" tIns="146304" rIns="182880" bIns="146304" rtlCol="0">
            <a:spAutoFit/>
          </a:bodyPr>
          <a:lstStyle/>
          <a:p>
            <a:pPr>
              <a:lnSpc>
                <a:spcPct val="90000"/>
              </a:lnSpc>
              <a:spcAft>
                <a:spcPts val="600"/>
              </a:spcAft>
            </a:pPr>
            <a:r>
              <a:rPr lang="en-NZ" sz="2400" dirty="0" smtClean="0">
                <a:solidFill>
                  <a:srgbClr val="FFFFFF"/>
                </a:solidFill>
              </a:rPr>
              <a:t>OWIN – NuGet Package for OIDC</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797" y="1697062"/>
            <a:ext cx="2601185" cy="2601185"/>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2413" y="1697061"/>
            <a:ext cx="2601185" cy="2601185"/>
          </a:xfrm>
          <a:prstGeom prst="rect">
            <a:avLst/>
          </a:prstGeom>
        </p:spPr>
      </p:pic>
    </p:spTree>
    <p:extLst>
      <p:ext uri="{BB962C8B-B14F-4D97-AF65-F5344CB8AC3E}">
        <p14:creationId xmlns:p14="http://schemas.microsoft.com/office/powerpoint/2010/main" val="354512096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05669" y="112886"/>
            <a:ext cx="10225136" cy="6768752"/>
          </a:xfrm>
          <a:prstGeom prst="rect">
            <a:avLst/>
          </a:prstGeom>
        </p:spPr>
      </p:pic>
    </p:spTree>
    <p:extLst>
      <p:ext uri="{BB962C8B-B14F-4D97-AF65-F5344CB8AC3E}">
        <p14:creationId xmlns:p14="http://schemas.microsoft.com/office/powerpoint/2010/main" val="411385112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742" y="231809"/>
            <a:ext cx="11430991" cy="6530906"/>
          </a:xfrm>
          <a:prstGeom prst="rect">
            <a:avLst/>
          </a:prstGeom>
        </p:spPr>
      </p:pic>
    </p:spTree>
    <p:extLst>
      <p:ext uri="{BB962C8B-B14F-4D97-AF65-F5344CB8AC3E}">
        <p14:creationId xmlns:p14="http://schemas.microsoft.com/office/powerpoint/2010/main" val="395160986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742" y="247051"/>
            <a:ext cx="11430991" cy="6500423"/>
          </a:xfrm>
          <a:prstGeom prst="rect">
            <a:avLst/>
          </a:prstGeom>
        </p:spPr>
      </p:pic>
    </p:spTree>
    <p:extLst>
      <p:ext uri="{BB962C8B-B14F-4D97-AF65-F5344CB8AC3E}">
        <p14:creationId xmlns:p14="http://schemas.microsoft.com/office/powerpoint/2010/main" val="244730011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solidFill>
                  <a:schemeClr val="bg1"/>
                </a:solidFill>
              </a:rPr>
              <a:t>Active Directory Authentication Library (ADAL)</a:t>
            </a:r>
            <a:endParaRPr lang="en-NZ" dirty="0">
              <a:solidFill>
                <a:schemeClr val="bg1"/>
              </a:solidFill>
            </a:endParaRPr>
          </a:p>
        </p:txBody>
      </p:sp>
      <p:sp>
        <p:nvSpPr>
          <p:cNvPr id="17" name="TextBox 16"/>
          <p:cNvSpPr txBox="1"/>
          <p:nvPr/>
        </p:nvSpPr>
        <p:spPr>
          <a:xfrm>
            <a:off x="5786189" y="2295644"/>
            <a:ext cx="6480720" cy="1034129"/>
          </a:xfrm>
          <a:prstGeom prst="rect">
            <a:avLst/>
          </a:prstGeom>
          <a:noFill/>
        </p:spPr>
        <p:txBody>
          <a:bodyPr wrap="square" lIns="182880" tIns="146304" rIns="182880" bIns="146304" rtlCol="0">
            <a:spAutoFit/>
          </a:bodyPr>
          <a:lstStyle/>
          <a:p>
            <a:r>
              <a:rPr lang="en-NZ" sz="2400" dirty="0" smtClean="0">
                <a:solidFill>
                  <a:srgbClr val="FFFFFF">
                    <a:lumMod val="95000"/>
                  </a:srgbClr>
                </a:solidFill>
              </a:rPr>
              <a:t>    .NET, Windows Store, UWP, iOS, Android,</a:t>
            </a:r>
          </a:p>
          <a:p>
            <a:r>
              <a:rPr lang="en-NZ" sz="2400" dirty="0" smtClean="0">
                <a:solidFill>
                  <a:srgbClr val="FFFFFF">
                    <a:lumMod val="95000"/>
                  </a:srgbClr>
                </a:solidFill>
              </a:rPr>
              <a:t>    Node.JS, Java</a:t>
            </a:r>
            <a:endParaRPr lang="en-NZ" sz="2400" dirty="0">
              <a:solidFill>
                <a:srgbClr val="FFFFFF">
                  <a:lumMod val="95000"/>
                </a:srgbClr>
              </a:solidFill>
            </a:endParaRPr>
          </a:p>
        </p:txBody>
      </p:sp>
      <p:sp>
        <p:nvSpPr>
          <p:cNvPr id="18" name="TextBox 17"/>
          <p:cNvSpPr txBox="1"/>
          <p:nvPr/>
        </p:nvSpPr>
        <p:spPr>
          <a:xfrm>
            <a:off x="5786189" y="1517055"/>
            <a:ext cx="3816424" cy="664797"/>
          </a:xfrm>
          <a:prstGeom prst="rect">
            <a:avLst/>
          </a:prstGeom>
          <a:noFill/>
        </p:spPr>
        <p:txBody>
          <a:bodyPr wrap="square" lIns="182880" tIns="146304" rIns="182880" bIns="146304" rtlCol="0">
            <a:spAutoFit/>
          </a:bodyPr>
          <a:lstStyle/>
          <a:p>
            <a:r>
              <a:rPr lang="en-NZ" sz="2400" dirty="0" smtClean="0">
                <a:solidFill>
                  <a:srgbClr val="FFFFFF">
                    <a:lumMod val="95000"/>
                  </a:srgbClr>
                </a:solidFill>
              </a:rPr>
              <a:t>Multiple platforms</a:t>
            </a:r>
            <a:endParaRPr lang="en-NZ" sz="2400" dirty="0">
              <a:solidFill>
                <a:srgbClr val="FFFFFF">
                  <a:lumMod val="95000"/>
                </a:srgbClr>
              </a:solidFill>
            </a:endParaRPr>
          </a:p>
        </p:txBody>
      </p:sp>
      <p:sp>
        <p:nvSpPr>
          <p:cNvPr id="10" name="TextBox 9"/>
          <p:cNvSpPr txBox="1"/>
          <p:nvPr/>
        </p:nvSpPr>
        <p:spPr>
          <a:xfrm>
            <a:off x="5786189" y="3443565"/>
            <a:ext cx="4536504" cy="664797"/>
          </a:xfrm>
          <a:prstGeom prst="rect">
            <a:avLst/>
          </a:prstGeom>
          <a:noFill/>
        </p:spPr>
        <p:txBody>
          <a:bodyPr wrap="square" lIns="182880" tIns="146304" rIns="182880" bIns="146304" rtlCol="0">
            <a:spAutoFit/>
          </a:bodyPr>
          <a:lstStyle/>
          <a:p>
            <a:r>
              <a:rPr lang="en-NZ" sz="2400" dirty="0" smtClean="0">
                <a:solidFill>
                  <a:srgbClr val="FFFFFF">
                    <a:lumMod val="95000"/>
                  </a:srgbClr>
                </a:solidFill>
              </a:rPr>
              <a:t>Open source</a:t>
            </a:r>
            <a:endParaRPr lang="en-NZ" sz="2400" dirty="0">
              <a:solidFill>
                <a:srgbClr val="FFFFFF">
                  <a:lumMod val="95000"/>
                </a:srgbClr>
              </a:solidFill>
            </a:endParaRPr>
          </a:p>
        </p:txBody>
      </p:sp>
      <p:sp>
        <p:nvSpPr>
          <p:cNvPr id="11" name="TextBox 10"/>
          <p:cNvSpPr txBox="1"/>
          <p:nvPr/>
        </p:nvSpPr>
        <p:spPr>
          <a:xfrm>
            <a:off x="5786189" y="4222154"/>
            <a:ext cx="6336704" cy="1034129"/>
          </a:xfrm>
          <a:prstGeom prst="rect">
            <a:avLst/>
          </a:prstGeom>
          <a:noFill/>
        </p:spPr>
        <p:txBody>
          <a:bodyPr wrap="square" lIns="182880" tIns="146304" rIns="182880" bIns="146304" rtlCol="0">
            <a:spAutoFit/>
          </a:bodyPr>
          <a:lstStyle/>
          <a:p>
            <a:r>
              <a:rPr lang="en-NZ" sz="2400" dirty="0" smtClean="0">
                <a:solidFill>
                  <a:srgbClr val="FFFFFF">
                    <a:lumMod val="95000"/>
                  </a:srgbClr>
                </a:solidFill>
              </a:rPr>
              <a:t>Server 2016 and AAD with cache support and automatic refresh</a:t>
            </a:r>
            <a:endParaRPr lang="en-NZ" sz="2400" dirty="0">
              <a:solidFill>
                <a:srgbClr val="FFFFFF">
                  <a:lumMod val="95000"/>
                </a:srgbClr>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709" y="2807769"/>
            <a:ext cx="2601185" cy="2601185"/>
          </a:xfrm>
          <a:prstGeom prst="rect">
            <a:avLst/>
          </a:prstGeom>
        </p:spPr>
      </p:pic>
      <p:sp>
        <p:nvSpPr>
          <p:cNvPr id="12" name="Rectangle 11"/>
          <p:cNvSpPr/>
          <p:nvPr/>
        </p:nvSpPr>
        <p:spPr>
          <a:xfrm>
            <a:off x="5786189" y="5370075"/>
            <a:ext cx="6120680" cy="461665"/>
          </a:xfrm>
          <a:prstGeom prst="rect">
            <a:avLst/>
          </a:prstGeom>
        </p:spPr>
        <p:txBody>
          <a:bodyPr wrap="square">
            <a:spAutoFit/>
          </a:bodyPr>
          <a:lstStyle/>
          <a:p>
            <a:r>
              <a:rPr lang="en-NZ" sz="2400" b="1" dirty="0" smtClean="0">
                <a:solidFill>
                  <a:srgbClr val="FFFFFF">
                    <a:lumMod val="95000"/>
                  </a:srgbClr>
                </a:solidFill>
              </a:rPr>
              <a:t>NOT</a:t>
            </a:r>
            <a:r>
              <a:rPr lang="en-NZ" sz="2400" dirty="0" smtClean="0">
                <a:solidFill>
                  <a:srgbClr val="FFFFFF">
                    <a:lumMod val="95000"/>
                  </a:srgbClr>
                </a:solidFill>
              </a:rPr>
              <a:t> a protocol library </a:t>
            </a:r>
            <a:endParaRPr lang="en-NZ" sz="2400" dirty="0">
              <a:solidFill>
                <a:srgbClr val="FFFFFF">
                  <a:lumMod val="95000"/>
                </a:srgbClr>
              </a:solidFill>
            </a:endParaRPr>
          </a:p>
        </p:txBody>
      </p:sp>
      <p:sp>
        <p:nvSpPr>
          <p:cNvPr id="13" name="Rectangle 12"/>
          <p:cNvSpPr/>
          <p:nvPr/>
        </p:nvSpPr>
        <p:spPr>
          <a:xfrm>
            <a:off x="5786189" y="5945534"/>
            <a:ext cx="6120680" cy="461665"/>
          </a:xfrm>
          <a:prstGeom prst="rect">
            <a:avLst/>
          </a:prstGeom>
        </p:spPr>
        <p:txBody>
          <a:bodyPr wrap="square">
            <a:spAutoFit/>
          </a:bodyPr>
          <a:lstStyle/>
          <a:p>
            <a:r>
              <a:rPr lang="en-NZ" sz="2400" dirty="0" smtClean="0">
                <a:solidFill>
                  <a:srgbClr val="FFFFFF">
                    <a:lumMod val="95000"/>
                  </a:srgbClr>
                </a:solidFill>
              </a:rPr>
              <a:t>Works </a:t>
            </a:r>
            <a:r>
              <a:rPr lang="en-NZ" sz="2400" dirty="0">
                <a:solidFill>
                  <a:srgbClr val="FFFFFF">
                    <a:lumMod val="95000"/>
                  </a:srgbClr>
                </a:solidFill>
              </a:rPr>
              <a:t>with ADFS and </a:t>
            </a:r>
            <a:r>
              <a:rPr lang="en-NZ" sz="2400" dirty="0" smtClean="0">
                <a:solidFill>
                  <a:srgbClr val="FFFFFF">
                    <a:lumMod val="95000"/>
                  </a:srgbClr>
                </a:solidFill>
              </a:rPr>
              <a:t>AAD only</a:t>
            </a:r>
            <a:endParaRPr lang="en-NZ" sz="2400" dirty="0">
              <a:solidFill>
                <a:srgbClr val="FFFFFF">
                  <a:lumMod val="95000"/>
                </a:srgbClr>
              </a:solidFill>
            </a:endParaRPr>
          </a:p>
        </p:txBody>
      </p:sp>
    </p:spTree>
    <p:extLst>
      <p:ext uri="{BB962C8B-B14F-4D97-AF65-F5344CB8AC3E}">
        <p14:creationId xmlns:p14="http://schemas.microsoft.com/office/powerpoint/2010/main" val="130539685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742" y="570929"/>
            <a:ext cx="11430991" cy="5852667"/>
          </a:xfrm>
          <a:prstGeom prst="rect">
            <a:avLst/>
          </a:prstGeom>
        </p:spPr>
      </p:pic>
    </p:spTree>
    <p:extLst>
      <p:ext uri="{BB962C8B-B14F-4D97-AF65-F5344CB8AC3E}">
        <p14:creationId xmlns:p14="http://schemas.microsoft.com/office/powerpoint/2010/main" val="3388400048"/>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solidFill>
                  <a:schemeClr val="bg1"/>
                </a:solidFill>
              </a:rPr>
              <a:t>ADAL.NET</a:t>
            </a:r>
            <a:endParaRPr lang="en-NZ" dirty="0">
              <a:solidFill>
                <a:schemeClr val="bg1"/>
              </a:solidFill>
            </a:endParaRPr>
          </a:p>
        </p:txBody>
      </p:sp>
      <p:sp>
        <p:nvSpPr>
          <p:cNvPr id="17" name="TextBox 16"/>
          <p:cNvSpPr txBox="1"/>
          <p:nvPr/>
        </p:nvSpPr>
        <p:spPr>
          <a:xfrm>
            <a:off x="5786189" y="1724762"/>
            <a:ext cx="6480720" cy="664797"/>
          </a:xfrm>
          <a:prstGeom prst="rect">
            <a:avLst/>
          </a:prstGeom>
          <a:noFill/>
        </p:spPr>
        <p:txBody>
          <a:bodyPr wrap="square" lIns="182880" tIns="146304" rIns="182880" bIns="146304" rtlCol="0">
            <a:spAutoFit/>
          </a:bodyPr>
          <a:lstStyle/>
          <a:p>
            <a:r>
              <a:rPr lang="en-NZ" sz="2400" dirty="0" smtClean="0">
                <a:solidFill>
                  <a:srgbClr val="FFFFFF">
                    <a:lumMod val="95000"/>
                  </a:srgbClr>
                </a:solidFill>
              </a:rPr>
              <a:t>Works with ADFS and AAD only</a:t>
            </a:r>
            <a:endParaRPr lang="en-NZ" sz="2400" dirty="0">
              <a:solidFill>
                <a:srgbClr val="FFFFFF">
                  <a:lumMod val="95000"/>
                </a:srgbClr>
              </a:solidFill>
            </a:endParaRPr>
          </a:p>
        </p:txBody>
      </p:sp>
      <p:sp>
        <p:nvSpPr>
          <p:cNvPr id="18" name="TextBox 17"/>
          <p:cNvSpPr txBox="1"/>
          <p:nvPr/>
        </p:nvSpPr>
        <p:spPr>
          <a:xfrm>
            <a:off x="5786189" y="2646238"/>
            <a:ext cx="5256584" cy="664797"/>
          </a:xfrm>
          <a:prstGeom prst="rect">
            <a:avLst/>
          </a:prstGeom>
          <a:noFill/>
        </p:spPr>
        <p:txBody>
          <a:bodyPr wrap="square" lIns="182880" tIns="146304" rIns="182880" bIns="146304" rtlCol="0">
            <a:spAutoFit/>
          </a:bodyPr>
          <a:lstStyle/>
          <a:p>
            <a:r>
              <a:rPr lang="en-NZ" sz="2400" dirty="0" smtClean="0">
                <a:solidFill>
                  <a:srgbClr val="FFFFFF">
                    <a:lumMod val="95000"/>
                  </a:srgbClr>
                </a:solidFill>
              </a:rPr>
              <a:t>Current (and last) version is 3.0</a:t>
            </a:r>
            <a:endParaRPr lang="en-NZ" sz="2400" dirty="0">
              <a:solidFill>
                <a:srgbClr val="FFFFFF">
                  <a:lumMod val="95000"/>
                </a:srgbClr>
              </a:solidFill>
            </a:endParaRPr>
          </a:p>
        </p:txBody>
      </p:sp>
      <p:sp>
        <p:nvSpPr>
          <p:cNvPr id="10" name="TextBox 9"/>
          <p:cNvSpPr txBox="1"/>
          <p:nvPr/>
        </p:nvSpPr>
        <p:spPr>
          <a:xfrm>
            <a:off x="5786189" y="3567714"/>
            <a:ext cx="6336704" cy="1034129"/>
          </a:xfrm>
          <a:prstGeom prst="rect">
            <a:avLst/>
          </a:prstGeom>
          <a:noFill/>
        </p:spPr>
        <p:txBody>
          <a:bodyPr wrap="square" lIns="182880" tIns="146304" rIns="182880" bIns="146304" rtlCol="0">
            <a:spAutoFit/>
          </a:bodyPr>
          <a:lstStyle/>
          <a:p>
            <a:r>
              <a:rPr lang="en-NZ" sz="2400" dirty="0" smtClean="0">
                <a:solidFill>
                  <a:srgbClr val="FFFFFF">
                    <a:lumMod val="95000"/>
                  </a:srgbClr>
                </a:solidFill>
              </a:rPr>
              <a:t>Being replaced by Microsoft Authentication Library (MSAL) (Converged model)</a:t>
            </a:r>
            <a:endParaRPr lang="en-NZ" sz="2400" dirty="0">
              <a:solidFill>
                <a:srgbClr val="FFFFFF">
                  <a:lumMod val="95000"/>
                </a:srgbClr>
              </a:solidFill>
            </a:endParaRPr>
          </a:p>
        </p:txBody>
      </p:sp>
      <p:sp>
        <p:nvSpPr>
          <p:cNvPr id="11" name="TextBox 10"/>
          <p:cNvSpPr txBox="1"/>
          <p:nvPr/>
        </p:nvSpPr>
        <p:spPr>
          <a:xfrm>
            <a:off x="5786189" y="4858522"/>
            <a:ext cx="6336704" cy="1403461"/>
          </a:xfrm>
          <a:prstGeom prst="rect">
            <a:avLst/>
          </a:prstGeom>
          <a:noFill/>
        </p:spPr>
        <p:txBody>
          <a:bodyPr wrap="square" lIns="182880" tIns="146304" rIns="182880" bIns="146304" rtlCol="0">
            <a:spAutoFit/>
          </a:bodyPr>
          <a:lstStyle/>
          <a:p>
            <a:r>
              <a:rPr lang="en-NZ" sz="2400" dirty="0" smtClean="0">
                <a:solidFill>
                  <a:schemeClr val="bg1"/>
                </a:solidFill>
              </a:rPr>
              <a:t>Unified </a:t>
            </a:r>
            <a:r>
              <a:rPr lang="en-NZ" sz="2400" dirty="0">
                <a:solidFill>
                  <a:schemeClr val="bg1"/>
                </a:solidFill>
              </a:rPr>
              <a:t>library that helps you to develop applications that work with Microsoft Accounts, </a:t>
            </a:r>
            <a:r>
              <a:rPr lang="en-NZ" sz="2400" dirty="0" smtClean="0">
                <a:solidFill>
                  <a:schemeClr val="bg1"/>
                </a:solidFill>
              </a:rPr>
              <a:t>AAD </a:t>
            </a:r>
            <a:r>
              <a:rPr lang="en-NZ" sz="2400" dirty="0">
                <a:solidFill>
                  <a:schemeClr val="bg1"/>
                </a:solidFill>
              </a:rPr>
              <a:t>accounts and </a:t>
            </a:r>
            <a:r>
              <a:rPr lang="en-NZ" sz="2400" dirty="0" smtClean="0">
                <a:solidFill>
                  <a:schemeClr val="bg1"/>
                </a:solidFill>
              </a:rPr>
              <a:t>AAD </a:t>
            </a:r>
            <a:r>
              <a:rPr lang="en-NZ" sz="2400" dirty="0">
                <a:solidFill>
                  <a:schemeClr val="bg1"/>
                </a:solidFill>
              </a:rPr>
              <a:t>B2C users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717" y="2489150"/>
            <a:ext cx="2601185" cy="2601185"/>
          </a:xfrm>
          <a:prstGeom prst="rect">
            <a:avLst/>
          </a:prstGeom>
        </p:spPr>
      </p:pic>
    </p:spTree>
    <p:extLst>
      <p:ext uri="{BB962C8B-B14F-4D97-AF65-F5344CB8AC3E}">
        <p14:creationId xmlns:p14="http://schemas.microsoft.com/office/powerpoint/2010/main" val="174508524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11776247" cy="1625060"/>
          </a:xfrm>
        </p:spPr>
        <p:txBody>
          <a:bodyPr/>
          <a:lstStyle/>
          <a:p>
            <a:r>
              <a:rPr lang="en-US" dirty="0" smtClean="0"/>
              <a:t>NuGet Package Explorer</a:t>
            </a:r>
            <a:endParaRPr lang="en-US" dirty="0"/>
          </a:p>
          <a:p>
            <a:endParaRPr lang="en-US" dirty="0"/>
          </a:p>
          <a:p>
            <a:endParaRPr lang="en-US" dirty="0"/>
          </a:p>
        </p:txBody>
      </p:sp>
    </p:spTree>
    <p:extLst>
      <p:ext uri="{BB962C8B-B14F-4D97-AF65-F5344CB8AC3E}">
        <p14:creationId xmlns:p14="http://schemas.microsoft.com/office/powerpoint/2010/main" val="1732494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solidFill>
                  <a:schemeClr val="bg1"/>
                </a:solidFill>
              </a:rPr>
              <a:t>Use cases</a:t>
            </a:r>
            <a:endParaRPr lang="en-NZ" dirty="0">
              <a:solidFill>
                <a:schemeClr val="bg1"/>
              </a:solidFill>
            </a:endParaRPr>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821643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000" dirty="0" smtClean="0"/>
              <a:t>Authentication scenarios</a:t>
            </a:r>
            <a:endParaRPr lang="en-US" sz="4000" dirty="0"/>
          </a:p>
        </p:txBody>
      </p:sp>
      <p:sp>
        <p:nvSpPr>
          <p:cNvPr id="4" name="Rectangle 3"/>
          <p:cNvSpPr/>
          <p:nvPr/>
        </p:nvSpPr>
        <p:spPr bwMode="auto">
          <a:xfrm>
            <a:off x="5463819" y="39681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5" name="Rectangle 4"/>
          <p:cNvSpPr/>
          <p:nvPr/>
        </p:nvSpPr>
        <p:spPr bwMode="auto">
          <a:xfrm>
            <a:off x="5463819" y="18454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6" name="TextBox 5"/>
          <p:cNvSpPr txBox="1"/>
          <p:nvPr/>
        </p:nvSpPr>
        <p:spPr>
          <a:xfrm>
            <a:off x="970386" y="5633547"/>
            <a:ext cx="4002367" cy="849463"/>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sz="2400" i="1" dirty="0" smtClean="0">
                <a:solidFill>
                  <a:srgbClr val="FFFFFF">
                    <a:alpha val="99000"/>
                  </a:srgbClr>
                </a:solidFill>
              </a:rPr>
              <a:t>Clients using wide variety of devices/languages/platforms</a:t>
            </a:r>
          </a:p>
        </p:txBody>
      </p:sp>
      <p:sp>
        <p:nvSpPr>
          <p:cNvPr id="7" name="TextBox 6"/>
          <p:cNvSpPr txBox="1"/>
          <p:nvPr/>
        </p:nvSpPr>
        <p:spPr>
          <a:xfrm>
            <a:off x="6826952" y="5633547"/>
            <a:ext cx="4608512" cy="849463"/>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sz="2400" i="1" dirty="0" smtClean="0">
                <a:solidFill>
                  <a:srgbClr val="FFFFFF">
                    <a:alpha val="99000"/>
                  </a:srgbClr>
                </a:solidFill>
              </a:rPr>
              <a:t>Server applications using wide variety of platforms/languages</a:t>
            </a:r>
          </a:p>
        </p:txBody>
      </p:sp>
      <p:sp>
        <p:nvSpPr>
          <p:cNvPr id="8" name="Rectangle 7"/>
          <p:cNvSpPr/>
          <p:nvPr/>
        </p:nvSpPr>
        <p:spPr bwMode="auto">
          <a:xfrm>
            <a:off x="931479" y="1703259"/>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Browser</a:t>
            </a:r>
          </a:p>
        </p:txBody>
      </p:sp>
      <p:sp>
        <p:nvSpPr>
          <p:cNvPr id="9" name="Rectangle 8"/>
          <p:cNvSpPr/>
          <p:nvPr/>
        </p:nvSpPr>
        <p:spPr bwMode="auto">
          <a:xfrm>
            <a:off x="928851" y="3041420"/>
            <a:ext cx="1547028"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Native app</a:t>
            </a:r>
          </a:p>
        </p:txBody>
      </p:sp>
      <p:sp>
        <p:nvSpPr>
          <p:cNvPr id="10" name="Rectangle 9"/>
          <p:cNvSpPr/>
          <p:nvPr/>
        </p:nvSpPr>
        <p:spPr bwMode="auto">
          <a:xfrm>
            <a:off x="928850" y="4662424"/>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Server app</a:t>
            </a:r>
          </a:p>
        </p:txBody>
      </p:sp>
      <p:sp>
        <p:nvSpPr>
          <p:cNvPr id="11" name="Rectangle 10"/>
          <p:cNvSpPr/>
          <p:nvPr/>
        </p:nvSpPr>
        <p:spPr bwMode="auto">
          <a:xfrm>
            <a:off x="5311419" y="16930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application</a:t>
            </a:r>
          </a:p>
        </p:txBody>
      </p:sp>
      <p:sp>
        <p:nvSpPr>
          <p:cNvPr id="12" name="Rectangle 11"/>
          <p:cNvSpPr/>
          <p:nvPr/>
        </p:nvSpPr>
        <p:spPr bwMode="auto">
          <a:xfrm>
            <a:off x="5311419" y="38157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13" name="Oval 12"/>
          <p:cNvSpPr/>
          <p:nvPr/>
        </p:nvSpPr>
        <p:spPr bwMode="auto">
          <a:xfrm>
            <a:off x="4694237" y="4289844"/>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4" name="Straight Connector 13"/>
          <p:cNvCxnSpPr>
            <a:stCxn id="13" idx="6"/>
            <a:endCxn id="12" idx="1"/>
          </p:cNvCxnSpPr>
          <p:nvPr/>
        </p:nvCxnSpPr>
        <p:spPr>
          <a:xfrm>
            <a:off x="4999037" y="4442244"/>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8" idx="2"/>
          </p:cNvCxnSpPr>
          <p:nvPr/>
        </p:nvCxnSpPr>
        <p:spPr>
          <a:xfrm>
            <a:off x="2478506" y="2005079"/>
            <a:ext cx="2215731" cy="31452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13" idx="2"/>
          </p:cNvCxnSpPr>
          <p:nvPr/>
        </p:nvCxnSpPr>
        <p:spPr>
          <a:xfrm>
            <a:off x="2475879" y="3343240"/>
            <a:ext cx="2218358" cy="109900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a:endCxn id="13" idx="3"/>
          </p:cNvCxnSpPr>
          <p:nvPr/>
        </p:nvCxnSpPr>
        <p:spPr>
          <a:xfrm flipV="1">
            <a:off x="2475877" y="4550007"/>
            <a:ext cx="2262997" cy="41423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4694237" y="2167206"/>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9" name="Straight Connector 18"/>
          <p:cNvCxnSpPr>
            <a:stCxn id="18" idx="6"/>
            <a:endCxn id="11" idx="1"/>
          </p:cNvCxnSpPr>
          <p:nvPr/>
        </p:nvCxnSpPr>
        <p:spPr>
          <a:xfrm>
            <a:off x="4999037" y="2319606"/>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2"/>
            <a:endCxn id="13" idx="0"/>
          </p:cNvCxnSpPr>
          <p:nvPr/>
        </p:nvCxnSpPr>
        <p:spPr>
          <a:xfrm rot="5400000">
            <a:off x="4747961" y="3044818"/>
            <a:ext cx="1343703" cy="1146349"/>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930" y="4301648"/>
            <a:ext cx="673972" cy="13335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037" y="2838657"/>
            <a:ext cx="896340" cy="8963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464" y="147043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10121593" y="39659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5" name="Rectangle 24"/>
          <p:cNvSpPr/>
          <p:nvPr/>
        </p:nvSpPr>
        <p:spPr bwMode="auto">
          <a:xfrm>
            <a:off x="10121593" y="18432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6" name="Rectangle 25"/>
          <p:cNvSpPr/>
          <p:nvPr/>
        </p:nvSpPr>
        <p:spPr bwMode="auto">
          <a:xfrm>
            <a:off x="9969193" y="16908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7" name="Rectangle 26"/>
          <p:cNvSpPr/>
          <p:nvPr/>
        </p:nvSpPr>
        <p:spPr bwMode="auto">
          <a:xfrm>
            <a:off x="9969193" y="38135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8" name="Oval 27"/>
          <p:cNvSpPr/>
          <p:nvPr/>
        </p:nvSpPr>
        <p:spPr bwMode="auto">
          <a:xfrm>
            <a:off x="9352011" y="4287667"/>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29" name="Straight Connector 28"/>
          <p:cNvCxnSpPr>
            <a:stCxn id="28" idx="6"/>
            <a:endCxn id="27" idx="1"/>
          </p:cNvCxnSpPr>
          <p:nvPr/>
        </p:nvCxnSpPr>
        <p:spPr>
          <a:xfrm>
            <a:off x="9656811" y="4440067"/>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9352011" y="2165029"/>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31" name="Straight Connector 30"/>
          <p:cNvCxnSpPr>
            <a:stCxn id="30" idx="6"/>
            <a:endCxn id="26" idx="1"/>
          </p:cNvCxnSpPr>
          <p:nvPr/>
        </p:nvCxnSpPr>
        <p:spPr>
          <a:xfrm>
            <a:off x="9656811" y="2317429"/>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3"/>
            <a:endCxn id="28" idx="2"/>
          </p:cNvCxnSpPr>
          <p:nvPr/>
        </p:nvCxnSpPr>
        <p:spPr>
          <a:xfrm flipV="1">
            <a:off x="6674552" y="4440067"/>
            <a:ext cx="2677459" cy="217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30" idx="2"/>
          </p:cNvCxnSpPr>
          <p:nvPr/>
        </p:nvCxnSpPr>
        <p:spPr>
          <a:xfrm flipV="1">
            <a:off x="6674552" y="2317429"/>
            <a:ext cx="2677459" cy="217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5" idx="3"/>
            <a:endCxn id="13" idx="1"/>
          </p:cNvCxnSpPr>
          <p:nvPr/>
        </p:nvCxnSpPr>
        <p:spPr>
          <a:xfrm>
            <a:off x="2590800" y="2343699"/>
            <a:ext cx="2148074" cy="19907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2016369" y="2165029"/>
            <a:ext cx="574431" cy="357340"/>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js</a:t>
            </a:r>
          </a:p>
        </p:txBody>
      </p:sp>
      <p:sp>
        <p:nvSpPr>
          <p:cNvPr id="36" name="TextBox 35"/>
          <p:cNvSpPr txBox="1"/>
          <p:nvPr/>
        </p:nvSpPr>
        <p:spPr>
          <a:xfrm>
            <a:off x="8522493" y="6588260"/>
            <a:ext cx="3913982" cy="406265"/>
          </a:xfrm>
          <a:prstGeom prst="rect">
            <a:avLst/>
          </a:prstGeom>
          <a:noFill/>
        </p:spPr>
        <p:txBody>
          <a:bodyPr wrap="square" lIns="91440" tIns="91440" rIns="91440" bIns="91440" rtlCol="0">
            <a:spAutoFit/>
          </a:bodyPr>
          <a:lstStyle/>
          <a:p>
            <a:pPr algn="ctr">
              <a:lnSpc>
                <a:spcPct val="90000"/>
              </a:lnSpc>
              <a:spcBef>
                <a:spcPct val="20000"/>
              </a:spcBef>
              <a:buSzPct val="90000"/>
            </a:pPr>
            <a:r>
              <a:rPr lang="en-NZ" sz="1600" i="1" dirty="0"/>
              <a:t>video.ch9.ms/teched/2012/na/SIA209.pptx</a:t>
            </a:r>
            <a:endParaRPr lang="en-US" sz="1600" i="1" dirty="0" smtClean="0">
              <a:solidFill>
                <a:srgbClr val="FFFFFF">
                  <a:alpha val="99000"/>
                </a:srgbClr>
              </a:solidFill>
            </a:endParaRPr>
          </a:p>
        </p:txBody>
      </p:sp>
    </p:spTree>
    <p:extLst>
      <p:ext uri="{BB962C8B-B14F-4D97-AF65-F5344CB8AC3E}">
        <p14:creationId xmlns:p14="http://schemas.microsoft.com/office/powerpoint/2010/main" val="28318497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4198937"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88"/>
            <a:endParaRPr lang="en-US" sz="1836" dirty="0">
              <a:solidFill>
                <a:srgbClr val="D83B01"/>
              </a:solidFill>
            </a:endParaRPr>
          </a:p>
        </p:txBody>
      </p:sp>
      <p:sp>
        <p:nvSpPr>
          <p:cNvPr id="5" name="Freeform 4"/>
          <p:cNvSpPr>
            <a:spLocks noEditPoints="1"/>
          </p:cNvSpPr>
          <p:nvPr/>
        </p:nvSpPr>
        <p:spPr bwMode="auto">
          <a:xfrm>
            <a:off x="-601663" y="-541338"/>
            <a:ext cx="4234680" cy="4227381"/>
          </a:xfrm>
          <a:custGeom>
            <a:avLst/>
            <a:gdLst>
              <a:gd name="T0" fmla="*/ 122 w 245"/>
              <a:gd name="T1" fmla="*/ 242 h 242"/>
              <a:gd name="T2" fmla="*/ 35 w 245"/>
              <a:gd name="T3" fmla="*/ 207 h 242"/>
              <a:gd name="T4" fmla="*/ 0 w 245"/>
              <a:gd name="T5" fmla="*/ 121 h 242"/>
              <a:gd name="T6" fmla="*/ 35 w 245"/>
              <a:gd name="T7" fmla="*/ 36 h 242"/>
              <a:gd name="T8" fmla="*/ 122 w 245"/>
              <a:gd name="T9" fmla="*/ 0 h 242"/>
              <a:gd name="T10" fmla="*/ 209 w 245"/>
              <a:gd name="T11" fmla="*/ 36 h 242"/>
              <a:gd name="T12" fmla="*/ 245 w 245"/>
              <a:gd name="T13" fmla="*/ 121 h 242"/>
              <a:gd name="T14" fmla="*/ 209 w 245"/>
              <a:gd name="T15" fmla="*/ 207 h 242"/>
              <a:gd name="T16" fmla="*/ 122 w 245"/>
              <a:gd name="T17" fmla="*/ 242 h 242"/>
              <a:gd name="T18" fmla="*/ 122 w 245"/>
              <a:gd name="T19" fmla="*/ 16 h 242"/>
              <a:gd name="T20" fmla="*/ 48 w 245"/>
              <a:gd name="T21" fmla="*/ 47 h 242"/>
              <a:gd name="T22" fmla="*/ 17 w 245"/>
              <a:gd name="T23" fmla="*/ 121 h 242"/>
              <a:gd name="T24" fmla="*/ 48 w 245"/>
              <a:gd name="T25" fmla="*/ 195 h 242"/>
              <a:gd name="T26" fmla="*/ 122 w 245"/>
              <a:gd name="T27" fmla="*/ 226 h 242"/>
              <a:gd name="T28" fmla="*/ 197 w 245"/>
              <a:gd name="T29" fmla="*/ 195 h 242"/>
              <a:gd name="T30" fmla="*/ 227 w 245"/>
              <a:gd name="T31" fmla="*/ 121 h 242"/>
              <a:gd name="T32" fmla="*/ 197 w 245"/>
              <a:gd name="T33" fmla="*/ 47 h 242"/>
              <a:gd name="T34" fmla="*/ 122 w 245"/>
              <a:gd name="T35" fmla="*/ 16 h 242"/>
              <a:gd name="T36" fmla="*/ 171 w 245"/>
              <a:gd name="T37" fmla="*/ 193 h 242"/>
              <a:gd name="T38" fmla="*/ 128 w 245"/>
              <a:gd name="T39" fmla="*/ 203 h 242"/>
              <a:gd name="T40" fmla="*/ 71 w 245"/>
              <a:gd name="T41" fmla="*/ 181 h 242"/>
              <a:gd name="T42" fmla="*/ 48 w 245"/>
              <a:gd name="T43" fmla="*/ 125 h 242"/>
              <a:gd name="T44" fmla="*/ 72 w 245"/>
              <a:gd name="T45" fmla="*/ 63 h 242"/>
              <a:gd name="T46" fmla="*/ 132 w 245"/>
              <a:gd name="T47" fmla="*/ 40 h 242"/>
              <a:gd name="T48" fmla="*/ 170 w 245"/>
              <a:gd name="T49" fmla="*/ 48 h 242"/>
              <a:gd name="T50" fmla="*/ 170 w 245"/>
              <a:gd name="T51" fmla="*/ 79 h 242"/>
              <a:gd name="T52" fmla="*/ 132 w 245"/>
              <a:gd name="T53" fmla="*/ 67 h 242"/>
              <a:gd name="T54" fmla="*/ 94 w 245"/>
              <a:gd name="T55" fmla="*/ 82 h 242"/>
              <a:gd name="T56" fmla="*/ 79 w 245"/>
              <a:gd name="T57" fmla="*/ 122 h 242"/>
              <a:gd name="T58" fmla="*/ 94 w 245"/>
              <a:gd name="T59" fmla="*/ 162 h 242"/>
              <a:gd name="T60" fmla="*/ 134 w 245"/>
              <a:gd name="T61" fmla="*/ 177 h 242"/>
              <a:gd name="T62" fmla="*/ 171 w 245"/>
              <a:gd name="T63" fmla="*/ 164 h 242"/>
              <a:gd name="T64" fmla="*/ 171 w 245"/>
              <a:gd name="T65" fmla="*/ 19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5" h="242">
                <a:moveTo>
                  <a:pt x="122" y="242"/>
                </a:moveTo>
                <a:cubicBezTo>
                  <a:pt x="88" y="242"/>
                  <a:pt x="59" y="230"/>
                  <a:pt x="35" y="207"/>
                </a:cubicBezTo>
                <a:cubicBezTo>
                  <a:pt x="12" y="183"/>
                  <a:pt x="0" y="155"/>
                  <a:pt x="0" y="121"/>
                </a:cubicBezTo>
                <a:cubicBezTo>
                  <a:pt x="0" y="88"/>
                  <a:pt x="12" y="59"/>
                  <a:pt x="35" y="36"/>
                </a:cubicBezTo>
                <a:cubicBezTo>
                  <a:pt x="59" y="12"/>
                  <a:pt x="88" y="0"/>
                  <a:pt x="122" y="0"/>
                </a:cubicBezTo>
                <a:cubicBezTo>
                  <a:pt x="156" y="0"/>
                  <a:pt x="185" y="12"/>
                  <a:pt x="209" y="36"/>
                </a:cubicBezTo>
                <a:cubicBezTo>
                  <a:pt x="233" y="59"/>
                  <a:pt x="245" y="88"/>
                  <a:pt x="245" y="121"/>
                </a:cubicBezTo>
                <a:cubicBezTo>
                  <a:pt x="245" y="155"/>
                  <a:pt x="233" y="183"/>
                  <a:pt x="209" y="207"/>
                </a:cubicBezTo>
                <a:cubicBezTo>
                  <a:pt x="185" y="230"/>
                  <a:pt x="156" y="242"/>
                  <a:pt x="122" y="242"/>
                </a:cubicBezTo>
                <a:close/>
                <a:moveTo>
                  <a:pt x="122" y="16"/>
                </a:moveTo>
                <a:cubicBezTo>
                  <a:pt x="93" y="16"/>
                  <a:pt x="68" y="27"/>
                  <a:pt x="48" y="47"/>
                </a:cubicBezTo>
                <a:cubicBezTo>
                  <a:pt x="27" y="68"/>
                  <a:pt x="17" y="92"/>
                  <a:pt x="17" y="121"/>
                </a:cubicBezTo>
                <a:cubicBezTo>
                  <a:pt x="17" y="150"/>
                  <a:pt x="27" y="175"/>
                  <a:pt x="48" y="195"/>
                </a:cubicBezTo>
                <a:cubicBezTo>
                  <a:pt x="68" y="216"/>
                  <a:pt x="93" y="226"/>
                  <a:pt x="122" y="226"/>
                </a:cubicBezTo>
                <a:cubicBezTo>
                  <a:pt x="151" y="226"/>
                  <a:pt x="176" y="216"/>
                  <a:pt x="197" y="195"/>
                </a:cubicBezTo>
                <a:cubicBezTo>
                  <a:pt x="217" y="175"/>
                  <a:pt x="227" y="150"/>
                  <a:pt x="227" y="121"/>
                </a:cubicBezTo>
                <a:cubicBezTo>
                  <a:pt x="227" y="92"/>
                  <a:pt x="217" y="68"/>
                  <a:pt x="197" y="47"/>
                </a:cubicBezTo>
                <a:cubicBezTo>
                  <a:pt x="176" y="27"/>
                  <a:pt x="151" y="16"/>
                  <a:pt x="122" y="16"/>
                </a:cubicBezTo>
                <a:close/>
                <a:moveTo>
                  <a:pt x="171" y="193"/>
                </a:moveTo>
                <a:cubicBezTo>
                  <a:pt x="159" y="200"/>
                  <a:pt x="144" y="203"/>
                  <a:pt x="128" y="203"/>
                </a:cubicBezTo>
                <a:cubicBezTo>
                  <a:pt x="105" y="203"/>
                  <a:pt x="86" y="196"/>
                  <a:pt x="71" y="181"/>
                </a:cubicBezTo>
                <a:cubicBezTo>
                  <a:pt x="56" y="166"/>
                  <a:pt x="48" y="148"/>
                  <a:pt x="48" y="125"/>
                </a:cubicBezTo>
                <a:cubicBezTo>
                  <a:pt x="48" y="99"/>
                  <a:pt x="56" y="78"/>
                  <a:pt x="72" y="63"/>
                </a:cubicBezTo>
                <a:cubicBezTo>
                  <a:pt x="87" y="47"/>
                  <a:pt x="107" y="40"/>
                  <a:pt x="132" y="40"/>
                </a:cubicBezTo>
                <a:cubicBezTo>
                  <a:pt x="147" y="40"/>
                  <a:pt x="159" y="42"/>
                  <a:pt x="170" y="48"/>
                </a:cubicBezTo>
                <a:cubicBezTo>
                  <a:pt x="170" y="79"/>
                  <a:pt x="170" y="79"/>
                  <a:pt x="170" y="79"/>
                </a:cubicBezTo>
                <a:cubicBezTo>
                  <a:pt x="161" y="71"/>
                  <a:pt x="148" y="67"/>
                  <a:pt x="132" y="67"/>
                </a:cubicBezTo>
                <a:cubicBezTo>
                  <a:pt x="117" y="67"/>
                  <a:pt x="104" y="72"/>
                  <a:pt x="94" y="82"/>
                </a:cubicBezTo>
                <a:cubicBezTo>
                  <a:pt x="84" y="92"/>
                  <a:pt x="79" y="106"/>
                  <a:pt x="79" y="122"/>
                </a:cubicBezTo>
                <a:cubicBezTo>
                  <a:pt x="79" y="139"/>
                  <a:pt x="84" y="152"/>
                  <a:pt x="94" y="162"/>
                </a:cubicBezTo>
                <a:cubicBezTo>
                  <a:pt x="105" y="172"/>
                  <a:pt x="118" y="177"/>
                  <a:pt x="134" y="177"/>
                </a:cubicBezTo>
                <a:cubicBezTo>
                  <a:pt x="148" y="177"/>
                  <a:pt x="161" y="173"/>
                  <a:pt x="171" y="164"/>
                </a:cubicBezTo>
                <a:lnTo>
                  <a:pt x="171" y="193"/>
                </a:ln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pPr defTabSz="932688"/>
            <a:endParaRPr lang="en-US" sz="1836" dirty="0">
              <a:solidFill>
                <a:prstClr val="black"/>
              </a:solidFill>
            </a:endParaRPr>
          </a:p>
        </p:txBody>
      </p:sp>
      <p:sp>
        <p:nvSpPr>
          <p:cNvPr id="16" name="TextBox 15"/>
          <p:cNvSpPr txBox="1"/>
          <p:nvPr/>
        </p:nvSpPr>
        <p:spPr>
          <a:xfrm>
            <a:off x="4118144" y="196358"/>
            <a:ext cx="8043694" cy="6358664"/>
          </a:xfrm>
          <a:prstGeom prst="rect">
            <a:avLst/>
          </a:prstGeom>
          <a:noFill/>
        </p:spPr>
        <p:txBody>
          <a:bodyPr wrap="square" lIns="182880" tIns="146304" rIns="182880" bIns="146304" rtlCol="0">
            <a:spAutoFit/>
          </a:bodyPr>
          <a:lstStyle/>
          <a:p>
            <a:pPr marL="749300" indent="-457200" defTabSz="932688">
              <a:spcBef>
                <a:spcPts val="600"/>
              </a:spcBef>
              <a:buFont typeface="Wingdings" panose="05000000000000000000" pitchFamily="2" charset="2"/>
              <a:buChar char="§"/>
            </a:pPr>
            <a: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t>If an image is on the Internet/Bing it is in the public domain. </a:t>
            </a:r>
          </a:p>
          <a:p>
            <a:pPr marL="749300" indent="-457200" defTabSz="932688">
              <a:spcBef>
                <a:spcPts val="600"/>
              </a:spcBef>
              <a:buFont typeface="Wingdings" panose="05000000000000000000" pitchFamily="2" charset="2"/>
              <a:buChar char="§"/>
            </a:pPr>
            <a: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t>If there is no copyright notice on the image, </a:t>
            </a:r>
            <a:b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br>
            <a: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t>I don’t need permission.</a:t>
            </a:r>
          </a:p>
          <a:p>
            <a:pPr marL="749300" indent="-457200" defTabSz="932688">
              <a:spcBef>
                <a:spcPts val="600"/>
              </a:spcBef>
              <a:buFont typeface="Wingdings" panose="05000000000000000000" pitchFamily="2" charset="2"/>
              <a:buChar char="§"/>
            </a:pPr>
            <a: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t>If I don’t profit from the use, I don’t need permission.</a:t>
            </a:r>
          </a:p>
          <a:p>
            <a:pPr marL="749300" indent="-457200" defTabSz="932688">
              <a:spcBef>
                <a:spcPts val="600"/>
              </a:spcBef>
              <a:buFont typeface="Wingdings" panose="05000000000000000000" pitchFamily="2" charset="2"/>
              <a:buChar char="§"/>
            </a:pPr>
            <a: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t>If I remove the image after notice, I don’t owe any money to the copyright.</a:t>
            </a:r>
          </a:p>
          <a:p>
            <a:pPr marL="749300" indent="-457200" defTabSz="932688">
              <a:spcBef>
                <a:spcPts val="600"/>
              </a:spcBef>
              <a:buFont typeface="Wingdings" panose="05000000000000000000" pitchFamily="2" charset="2"/>
              <a:buChar char="§"/>
            </a:pPr>
            <a: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t>If I alter the image X%, I don’t need permission.</a:t>
            </a:r>
          </a:p>
          <a:p>
            <a:pPr marL="749300" indent="-457200" defTabSz="932688">
              <a:spcBef>
                <a:spcPts val="600"/>
              </a:spcBef>
              <a:buFont typeface="Wingdings" panose="05000000000000000000" pitchFamily="2" charset="2"/>
              <a:buChar char="§"/>
            </a:pPr>
            <a: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t>If I only use a part of the image, </a:t>
            </a:r>
            <a:b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br>
            <a: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t>I don’t need permission.</a:t>
            </a:r>
          </a:p>
          <a:p>
            <a:pPr marL="749300" indent="-457200" defTabSz="932688">
              <a:spcBef>
                <a:spcPts val="600"/>
              </a:spcBef>
              <a:buFont typeface="Wingdings" panose="05000000000000000000" pitchFamily="2" charset="2"/>
              <a:buChar char="§"/>
            </a:pPr>
            <a: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t>If I only include a hyperlink in my presentation and click it to show the image, </a:t>
            </a:r>
            <a:b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br>
            <a:r>
              <a:rPr lang="en-US" sz="2600" dirty="0">
                <a:gradFill>
                  <a:gsLst>
                    <a:gs pos="9735">
                      <a:schemeClr val="tx1"/>
                    </a:gs>
                    <a:gs pos="52000">
                      <a:schemeClr val="tx1"/>
                    </a:gs>
                  </a:gsLst>
                  <a:lin ang="5400000" scaled="1"/>
                </a:gradFill>
                <a:latin typeface="Segoe UI" panose="020B0502040204020203" pitchFamily="34" charset="0"/>
                <a:cs typeface="Segoe UI" panose="020B0502040204020203" pitchFamily="34" charset="0"/>
              </a:rPr>
              <a:t>I don’t need permission.</a:t>
            </a:r>
          </a:p>
        </p:txBody>
      </p:sp>
      <p:sp>
        <p:nvSpPr>
          <p:cNvPr id="17" name="TextBox 16"/>
          <p:cNvSpPr txBox="1"/>
          <p:nvPr/>
        </p:nvSpPr>
        <p:spPr>
          <a:xfrm>
            <a:off x="163713" y="4320213"/>
            <a:ext cx="3790718" cy="424732"/>
          </a:xfrm>
          <a:prstGeom prst="rect">
            <a:avLst/>
          </a:prstGeom>
          <a:noFill/>
        </p:spPr>
        <p:txBody>
          <a:bodyPr wrap="none" rtlCol="0">
            <a:spAutoFit/>
          </a:bodyPr>
          <a:lstStyle/>
          <a:p>
            <a:pPr defTabSz="932688">
              <a:lnSpc>
                <a:spcPct val="90000"/>
              </a:lnSpc>
              <a:spcBef>
                <a:spcPts val="600"/>
              </a:spcBef>
            </a:pPr>
            <a:r>
              <a:rPr lang="en-US" sz="2400" dirty="0">
                <a:gradFill>
                  <a:gsLst>
                    <a:gs pos="2000">
                      <a:prstClr val="white"/>
                    </a:gs>
                    <a:gs pos="100000">
                      <a:prstClr val="white"/>
                    </a:gs>
                  </a:gsLst>
                  <a:lin ang="5400000" scaled="0"/>
                </a:gradFill>
                <a:latin typeface="Segoe UI" panose="020B0502040204020203" pitchFamily="34" charset="0"/>
                <a:cs typeface="Segoe UI" panose="020B0502040204020203" pitchFamily="34" charset="0"/>
              </a:rPr>
              <a:t>Common Copyright Myths</a:t>
            </a:r>
          </a:p>
        </p:txBody>
      </p:sp>
      <p:sp>
        <p:nvSpPr>
          <p:cNvPr id="2" name="Multiply 1"/>
          <p:cNvSpPr/>
          <p:nvPr/>
        </p:nvSpPr>
        <p:spPr>
          <a:xfrm>
            <a:off x="3954431" y="485775"/>
            <a:ext cx="8647144" cy="6029325"/>
          </a:xfrm>
          <a:prstGeom prst="mathMultiply">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32688"/>
            <a:endParaRPr lang="en-US" sz="1836" dirty="0">
              <a:solidFill>
                <a:srgbClr val="FF0000"/>
              </a:solidFill>
              <a:highlight>
                <a:srgbClr val="FFFF00"/>
              </a:highlight>
            </a:endParaRPr>
          </a:p>
        </p:txBody>
      </p:sp>
    </p:spTree>
    <p:extLst>
      <p:ext uri="{BB962C8B-B14F-4D97-AF65-F5344CB8AC3E}">
        <p14:creationId xmlns:p14="http://schemas.microsoft.com/office/powerpoint/2010/main" val="376806375"/>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4000" dirty="0" smtClean="0"/>
              <a:t>Authentication scenarios</a:t>
            </a:r>
            <a:endParaRPr lang="en-US" sz="4000" dirty="0"/>
          </a:p>
        </p:txBody>
      </p:sp>
      <p:sp>
        <p:nvSpPr>
          <p:cNvPr id="4" name="Rectangle 3"/>
          <p:cNvSpPr/>
          <p:nvPr/>
        </p:nvSpPr>
        <p:spPr bwMode="auto">
          <a:xfrm>
            <a:off x="5463819" y="39681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5" name="Rectangle 4"/>
          <p:cNvSpPr/>
          <p:nvPr/>
        </p:nvSpPr>
        <p:spPr bwMode="auto">
          <a:xfrm>
            <a:off x="5463819" y="18454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6" name="Rectangle 5"/>
          <p:cNvSpPr/>
          <p:nvPr/>
        </p:nvSpPr>
        <p:spPr bwMode="auto">
          <a:xfrm>
            <a:off x="931479" y="1703259"/>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Browser</a:t>
            </a:r>
          </a:p>
        </p:txBody>
      </p:sp>
      <p:sp>
        <p:nvSpPr>
          <p:cNvPr id="7" name="Rectangle 6"/>
          <p:cNvSpPr/>
          <p:nvPr/>
        </p:nvSpPr>
        <p:spPr bwMode="auto">
          <a:xfrm>
            <a:off x="928851" y="3041420"/>
            <a:ext cx="1547028"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Native app</a:t>
            </a:r>
          </a:p>
        </p:txBody>
      </p:sp>
      <p:sp>
        <p:nvSpPr>
          <p:cNvPr id="8" name="Rectangle 7"/>
          <p:cNvSpPr/>
          <p:nvPr/>
        </p:nvSpPr>
        <p:spPr bwMode="auto">
          <a:xfrm>
            <a:off x="928850" y="4662424"/>
            <a:ext cx="1547027" cy="6036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dirty="0" smtClean="0">
                <a:solidFill>
                  <a:srgbClr val="FFFFFF">
                    <a:alpha val="98824"/>
                  </a:srgbClr>
                </a:solidFill>
                <a:ea typeface="Segoe UI" pitchFamily="34" charset="0"/>
                <a:cs typeface="Segoe UI" pitchFamily="34" charset="0"/>
              </a:rPr>
              <a:t>Server app</a:t>
            </a:r>
          </a:p>
        </p:txBody>
      </p:sp>
      <p:sp>
        <p:nvSpPr>
          <p:cNvPr id="9" name="Rectangle 8"/>
          <p:cNvSpPr/>
          <p:nvPr/>
        </p:nvSpPr>
        <p:spPr bwMode="auto">
          <a:xfrm>
            <a:off x="5311419" y="1693070"/>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application</a:t>
            </a:r>
          </a:p>
        </p:txBody>
      </p:sp>
      <p:sp>
        <p:nvSpPr>
          <p:cNvPr id="10" name="Rectangle 9"/>
          <p:cNvSpPr/>
          <p:nvPr/>
        </p:nvSpPr>
        <p:spPr bwMode="auto">
          <a:xfrm>
            <a:off x="5311419" y="3815709"/>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11" name="Oval 10"/>
          <p:cNvSpPr/>
          <p:nvPr/>
        </p:nvSpPr>
        <p:spPr bwMode="auto">
          <a:xfrm>
            <a:off x="4694237" y="4289844"/>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2" name="Straight Connector 11"/>
          <p:cNvCxnSpPr>
            <a:stCxn id="11" idx="6"/>
            <a:endCxn id="10" idx="1"/>
          </p:cNvCxnSpPr>
          <p:nvPr/>
        </p:nvCxnSpPr>
        <p:spPr>
          <a:xfrm>
            <a:off x="4999037" y="4442244"/>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6" idx="2"/>
          </p:cNvCxnSpPr>
          <p:nvPr/>
        </p:nvCxnSpPr>
        <p:spPr>
          <a:xfrm>
            <a:off x="2478506" y="2005079"/>
            <a:ext cx="2215731" cy="31452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1" idx="2"/>
          </p:cNvCxnSpPr>
          <p:nvPr/>
        </p:nvCxnSpPr>
        <p:spPr>
          <a:xfrm>
            <a:off x="2475879" y="3343240"/>
            <a:ext cx="2218358" cy="109900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1" idx="3"/>
          </p:cNvCxnSpPr>
          <p:nvPr/>
        </p:nvCxnSpPr>
        <p:spPr>
          <a:xfrm flipV="1">
            <a:off x="2475877" y="4550007"/>
            <a:ext cx="2262997" cy="41423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4694237" y="2167206"/>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17" name="Straight Connector 16"/>
          <p:cNvCxnSpPr>
            <a:stCxn id="16" idx="6"/>
            <a:endCxn id="9" idx="1"/>
          </p:cNvCxnSpPr>
          <p:nvPr/>
        </p:nvCxnSpPr>
        <p:spPr>
          <a:xfrm>
            <a:off x="4999037" y="2319606"/>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1" idx="0"/>
          </p:cNvCxnSpPr>
          <p:nvPr/>
        </p:nvCxnSpPr>
        <p:spPr>
          <a:xfrm rot="5400000">
            <a:off x="4747961" y="3044818"/>
            <a:ext cx="1343703" cy="1146349"/>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930" y="4301648"/>
            <a:ext cx="673972" cy="13335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7037" y="2838657"/>
            <a:ext cx="896340" cy="8963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464" y="147043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10121593" y="39659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3" name="Rectangle 22"/>
          <p:cNvSpPr/>
          <p:nvPr/>
        </p:nvSpPr>
        <p:spPr bwMode="auto">
          <a:xfrm>
            <a:off x="10121593" y="18432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dirty="0" smtClean="0">
              <a:solidFill>
                <a:srgbClr val="FFFFFF">
                  <a:alpha val="98824"/>
                </a:srgbClr>
              </a:solidFill>
              <a:ea typeface="Segoe UI" pitchFamily="34" charset="0"/>
              <a:cs typeface="Segoe UI" pitchFamily="34" charset="0"/>
            </a:endParaRPr>
          </a:p>
        </p:txBody>
      </p:sp>
      <p:sp>
        <p:nvSpPr>
          <p:cNvPr id="24" name="Rectangle 23"/>
          <p:cNvSpPr/>
          <p:nvPr/>
        </p:nvSpPr>
        <p:spPr bwMode="auto">
          <a:xfrm>
            <a:off x="9969193" y="1690893"/>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5" name="Rectangle 24"/>
          <p:cNvSpPr/>
          <p:nvPr/>
        </p:nvSpPr>
        <p:spPr bwMode="auto">
          <a:xfrm>
            <a:off x="9969193" y="3813532"/>
            <a:ext cx="1363133" cy="1253071"/>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rgbClr val="FFFFFF">
                    <a:alpha val="98824"/>
                  </a:srgbClr>
                </a:solidFill>
                <a:ea typeface="Segoe UI" pitchFamily="34" charset="0"/>
                <a:cs typeface="Segoe UI" pitchFamily="34" charset="0"/>
              </a:rPr>
              <a:t>Web API</a:t>
            </a:r>
          </a:p>
        </p:txBody>
      </p:sp>
      <p:sp>
        <p:nvSpPr>
          <p:cNvPr id="26" name="Oval 25"/>
          <p:cNvSpPr/>
          <p:nvPr/>
        </p:nvSpPr>
        <p:spPr bwMode="auto">
          <a:xfrm>
            <a:off x="9352011" y="4287667"/>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27" name="Straight Connector 26"/>
          <p:cNvCxnSpPr>
            <a:stCxn id="26" idx="6"/>
            <a:endCxn id="25" idx="1"/>
          </p:cNvCxnSpPr>
          <p:nvPr/>
        </p:nvCxnSpPr>
        <p:spPr>
          <a:xfrm>
            <a:off x="9656811" y="4440067"/>
            <a:ext cx="312382"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9352011" y="2165029"/>
            <a:ext cx="304800" cy="304800"/>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smtClean="0">
              <a:solidFill>
                <a:srgbClr val="FFFFFF">
                  <a:alpha val="98824"/>
                </a:srgbClr>
              </a:solidFill>
              <a:ea typeface="Segoe UI" pitchFamily="34" charset="0"/>
              <a:cs typeface="Segoe UI" pitchFamily="34" charset="0"/>
            </a:endParaRPr>
          </a:p>
        </p:txBody>
      </p:sp>
      <p:cxnSp>
        <p:nvCxnSpPr>
          <p:cNvPr id="29" name="Straight Connector 28"/>
          <p:cNvCxnSpPr>
            <a:stCxn id="28" idx="6"/>
            <a:endCxn id="24" idx="1"/>
          </p:cNvCxnSpPr>
          <p:nvPr/>
        </p:nvCxnSpPr>
        <p:spPr>
          <a:xfrm>
            <a:off x="9656811" y="2317429"/>
            <a:ext cx="3123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3"/>
            <a:endCxn id="26" idx="2"/>
          </p:cNvCxnSpPr>
          <p:nvPr/>
        </p:nvCxnSpPr>
        <p:spPr>
          <a:xfrm flipV="1">
            <a:off x="6674552" y="4440067"/>
            <a:ext cx="2677459" cy="217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28" idx="2"/>
          </p:cNvCxnSpPr>
          <p:nvPr/>
        </p:nvCxnSpPr>
        <p:spPr>
          <a:xfrm flipV="1">
            <a:off x="6674552" y="2317429"/>
            <a:ext cx="2677459" cy="217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74639" y="5855328"/>
            <a:ext cx="9258765" cy="517065"/>
          </a:xfrm>
          <a:prstGeom prst="rect">
            <a:avLst/>
          </a:prstGeom>
          <a:noFill/>
        </p:spPr>
        <p:txBody>
          <a:bodyPr wrap="square" lIns="91440" tIns="91440" rIns="91440" bIns="91440" rtlCol="0">
            <a:spAutoFit/>
          </a:bodyPr>
          <a:lstStyle/>
          <a:p>
            <a:pPr algn="ctr">
              <a:lnSpc>
                <a:spcPct val="90000"/>
              </a:lnSpc>
              <a:spcBef>
                <a:spcPct val="20000"/>
              </a:spcBef>
              <a:buSzPct val="90000"/>
            </a:pPr>
            <a:r>
              <a:rPr lang="en-US" sz="2400" i="1" dirty="0" smtClean="0">
                <a:solidFill>
                  <a:srgbClr val="FFFFFF">
                    <a:alpha val="99000"/>
                  </a:srgbClr>
                </a:solidFill>
              </a:rPr>
              <a:t>Standard-based, http-based protocols for maximum platform reach</a:t>
            </a:r>
          </a:p>
        </p:txBody>
      </p:sp>
      <p:sp>
        <p:nvSpPr>
          <p:cNvPr id="33" name="Rectangular Callout 32"/>
          <p:cNvSpPr/>
          <p:nvPr/>
        </p:nvSpPr>
        <p:spPr>
          <a:xfrm>
            <a:off x="3008262" y="1360762"/>
            <a:ext cx="1936462" cy="65553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FF"/>
                </a:solidFill>
              </a:rPr>
              <a:t>WS-Fed, SAML 2.0, OpenID Connect</a:t>
            </a:r>
            <a:endParaRPr lang="en-US" sz="1400" b="1" dirty="0">
              <a:solidFill>
                <a:srgbClr val="FFFFFF"/>
              </a:solidFill>
            </a:endParaRPr>
          </a:p>
        </p:txBody>
      </p:sp>
      <p:sp>
        <p:nvSpPr>
          <p:cNvPr id="34" name="Rectangular Callout 33"/>
          <p:cNvSpPr/>
          <p:nvPr/>
        </p:nvSpPr>
        <p:spPr>
          <a:xfrm>
            <a:off x="3015046" y="2907374"/>
            <a:ext cx="1730612" cy="655534"/>
          </a:xfrm>
          <a:prstGeom prst="wedgeRectCallout">
            <a:avLst>
              <a:gd name="adj1" fmla="val -20833"/>
              <a:gd name="adj2" fmla="val 7883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FF"/>
                </a:solidFill>
              </a:rPr>
              <a:t>OAuth 2.0</a:t>
            </a:r>
            <a:endParaRPr lang="en-US" sz="1400" b="1" dirty="0">
              <a:solidFill>
                <a:srgbClr val="FFFFFF"/>
              </a:solidFill>
            </a:endParaRPr>
          </a:p>
        </p:txBody>
      </p:sp>
      <p:sp>
        <p:nvSpPr>
          <p:cNvPr id="35" name="Rectangular Callout 34"/>
          <p:cNvSpPr/>
          <p:nvPr/>
        </p:nvSpPr>
        <p:spPr>
          <a:xfrm>
            <a:off x="3015046" y="4932722"/>
            <a:ext cx="1730612" cy="655534"/>
          </a:xfrm>
          <a:prstGeom prst="wedgeRectCallout">
            <a:avLst>
              <a:gd name="adj1" fmla="val -20833"/>
              <a:gd name="adj2" fmla="val -69449"/>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FF"/>
                </a:solidFill>
              </a:rPr>
              <a:t>OAuth 2.0</a:t>
            </a:r>
            <a:endParaRPr lang="en-US" sz="1400" b="1" dirty="0">
              <a:solidFill>
                <a:srgbClr val="FFFFFF"/>
              </a:solidFill>
            </a:endParaRPr>
          </a:p>
        </p:txBody>
      </p:sp>
      <p:sp>
        <p:nvSpPr>
          <p:cNvPr id="36" name="Rectangular Callout 35"/>
          <p:cNvSpPr/>
          <p:nvPr/>
        </p:nvSpPr>
        <p:spPr>
          <a:xfrm>
            <a:off x="6145385" y="3183087"/>
            <a:ext cx="1596852" cy="478046"/>
          </a:xfrm>
          <a:prstGeom prst="wedgeRectCallout">
            <a:avLst>
              <a:gd name="adj1" fmla="val -57486"/>
              <a:gd name="adj2" fmla="val -2546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FF"/>
                </a:solidFill>
              </a:rPr>
              <a:t>OAuth 2.0</a:t>
            </a:r>
            <a:endParaRPr lang="en-US" sz="1400" b="1" dirty="0">
              <a:solidFill>
                <a:srgbClr val="FFFFFF"/>
              </a:solidFill>
            </a:endParaRPr>
          </a:p>
        </p:txBody>
      </p:sp>
      <p:sp>
        <p:nvSpPr>
          <p:cNvPr id="37" name="Rectangular Callout 36"/>
          <p:cNvSpPr/>
          <p:nvPr/>
        </p:nvSpPr>
        <p:spPr>
          <a:xfrm>
            <a:off x="7102304" y="1557922"/>
            <a:ext cx="1730612" cy="65553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FF"/>
                </a:solidFill>
              </a:rPr>
              <a:t>OAuth 2.0</a:t>
            </a:r>
            <a:endParaRPr lang="en-US" sz="1400" b="1" dirty="0">
              <a:solidFill>
                <a:srgbClr val="FFFFFF"/>
              </a:solidFill>
            </a:endParaRPr>
          </a:p>
        </p:txBody>
      </p:sp>
      <p:sp>
        <p:nvSpPr>
          <p:cNvPr id="38" name="Rectangular Callout 37"/>
          <p:cNvSpPr/>
          <p:nvPr/>
        </p:nvSpPr>
        <p:spPr>
          <a:xfrm>
            <a:off x="7147975" y="4604215"/>
            <a:ext cx="1730612" cy="655534"/>
          </a:xfrm>
          <a:prstGeom prst="wedgeRectCallout">
            <a:avLst>
              <a:gd name="adj1" fmla="val -20833"/>
              <a:gd name="adj2" fmla="val -7070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FFFF"/>
                </a:solidFill>
              </a:rPr>
              <a:t>OAuth 2.0</a:t>
            </a:r>
            <a:endParaRPr lang="en-US" sz="1400" b="1" dirty="0">
              <a:solidFill>
                <a:srgbClr val="FFFFFF"/>
              </a:solidFill>
            </a:endParaRPr>
          </a:p>
        </p:txBody>
      </p:sp>
      <p:cxnSp>
        <p:nvCxnSpPr>
          <p:cNvPr id="39" name="Straight Arrow Connector 38"/>
          <p:cNvCxnSpPr/>
          <p:nvPr/>
        </p:nvCxnSpPr>
        <p:spPr>
          <a:xfrm>
            <a:off x="2703978" y="2347849"/>
            <a:ext cx="2148074" cy="1990782"/>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2016369" y="2165029"/>
            <a:ext cx="574431" cy="357340"/>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js</a:t>
            </a:r>
          </a:p>
        </p:txBody>
      </p:sp>
      <p:sp>
        <p:nvSpPr>
          <p:cNvPr id="2" name="Rectangle 1"/>
          <p:cNvSpPr/>
          <p:nvPr/>
        </p:nvSpPr>
        <p:spPr>
          <a:xfrm>
            <a:off x="8030754" y="6520433"/>
            <a:ext cx="4410695" cy="369332"/>
          </a:xfrm>
          <a:prstGeom prst="rect">
            <a:avLst/>
          </a:prstGeom>
        </p:spPr>
        <p:txBody>
          <a:bodyPr wrap="none">
            <a:spAutoFit/>
          </a:bodyPr>
          <a:lstStyle/>
          <a:p>
            <a:r>
              <a:rPr lang="en-NZ" i="1" dirty="0"/>
              <a:t>video.ch9.ms/teched/2012/na/SIA209.pptx</a:t>
            </a:r>
            <a:endParaRPr lang="en-NZ" dirty="0"/>
          </a:p>
        </p:txBody>
      </p:sp>
    </p:spTree>
    <p:extLst>
      <p:ext uri="{BB962C8B-B14F-4D97-AF65-F5344CB8AC3E}">
        <p14:creationId xmlns:p14="http://schemas.microsoft.com/office/powerpoint/2010/main" val="237096437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8229599" cy="1181862"/>
          </a:xfrm>
        </p:spPr>
        <p:txBody>
          <a:bodyPr/>
          <a:lstStyle/>
          <a:p>
            <a:r>
              <a:rPr lang="en-US" dirty="0" smtClean="0"/>
              <a:t>Authorisation Code Grant with Authorisation Server</a:t>
            </a:r>
            <a:endParaRPr lang="en-US" dirty="0"/>
          </a:p>
        </p:txBody>
      </p:sp>
    </p:spTree>
    <p:extLst>
      <p:ext uri="{BB962C8B-B14F-4D97-AF65-F5344CB8AC3E}">
        <p14:creationId xmlns:p14="http://schemas.microsoft.com/office/powerpoint/2010/main" val="766787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11776247" cy="2068259"/>
          </a:xfrm>
        </p:spPr>
        <p:txBody>
          <a:bodyPr/>
          <a:lstStyle/>
          <a:p>
            <a:r>
              <a:rPr lang="en-US" dirty="0" smtClean="0"/>
              <a:t>JWT tokens with Postman and </a:t>
            </a:r>
            <a:r>
              <a:rPr lang="en-US" dirty="0"/>
              <a:t>jwt.io with </a:t>
            </a:r>
            <a:r>
              <a:rPr lang="en-US" dirty="0" smtClean="0"/>
              <a:t>Azure AD and ADFS </a:t>
            </a:r>
            <a:r>
              <a:rPr lang="en-US" dirty="0"/>
              <a:t>4.0 on Windows Server 2016</a:t>
            </a:r>
          </a:p>
          <a:p>
            <a:endParaRPr lang="en-US" dirty="0"/>
          </a:p>
          <a:p>
            <a:endParaRPr lang="en-US" dirty="0"/>
          </a:p>
        </p:txBody>
      </p:sp>
    </p:spTree>
    <p:extLst>
      <p:ext uri="{BB962C8B-B14F-4D97-AF65-F5344CB8AC3E}">
        <p14:creationId xmlns:p14="http://schemas.microsoft.com/office/powerpoint/2010/main" val="3216218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GET Authorize endpoint</a:t>
            </a:r>
            <a:endParaRPr lang="en-NZ" dirty="0">
              <a:solidFill>
                <a:schemeClr val="bg1"/>
              </a:solidFill>
            </a:endParaRPr>
          </a:p>
        </p:txBody>
      </p:sp>
      <p:sp>
        <p:nvSpPr>
          <p:cNvPr id="14" name="Text Placeholder 13"/>
          <p:cNvSpPr>
            <a:spLocks noGrp="1"/>
          </p:cNvSpPr>
          <p:nvPr>
            <p:ph type="body" sz="quarter" idx="10"/>
          </p:nvPr>
        </p:nvSpPr>
        <p:spPr>
          <a:xfrm>
            <a:off x="274639" y="1697062"/>
            <a:ext cx="11887200" cy="3336298"/>
          </a:xfrm>
        </p:spPr>
        <p:txBody>
          <a:bodyPr/>
          <a:lstStyle/>
          <a:p>
            <a:r>
              <a:rPr lang="en-NZ" sz="3200" dirty="0">
                <a:solidFill>
                  <a:schemeClr val="bg1">
                    <a:lumMod val="95000"/>
                  </a:schemeClr>
                </a:solidFill>
              </a:rPr>
              <a:t>https://</a:t>
            </a:r>
            <a:r>
              <a:rPr lang="en-NZ" sz="3200" dirty="0" smtClean="0">
                <a:solidFill>
                  <a:schemeClr val="bg1">
                    <a:lumMod val="95000"/>
                  </a:schemeClr>
                </a:solidFill>
              </a:rPr>
              <a:t>adfsidp.cloudapp.net/adfs/oauth2/authorize</a:t>
            </a:r>
          </a:p>
          <a:p>
            <a:r>
              <a:rPr lang="en-NZ" sz="3200" dirty="0" smtClean="0">
                <a:solidFill>
                  <a:schemeClr val="bg1">
                    <a:lumMod val="95000"/>
                  </a:schemeClr>
                </a:solidFill>
              </a:rPr>
              <a:t>?client_id=37fd…0b0e</a:t>
            </a:r>
          </a:p>
          <a:p>
            <a:r>
              <a:rPr lang="en-NZ" sz="3200" dirty="0" smtClean="0">
                <a:solidFill>
                  <a:schemeClr val="bg1">
                    <a:lumMod val="95000"/>
                  </a:schemeClr>
                </a:solidFill>
              </a:rPr>
              <a:t>&amp;response_type=code</a:t>
            </a:r>
          </a:p>
          <a:p>
            <a:r>
              <a:rPr lang="en-NZ" sz="3200" dirty="0" smtClean="0">
                <a:solidFill>
                  <a:schemeClr val="bg1">
                    <a:lumMod val="95000"/>
                  </a:schemeClr>
                </a:solidFill>
              </a:rPr>
              <a:t>&amp;redirect_uri=https%3A%2F%2Flocalhost%3A1234</a:t>
            </a:r>
          </a:p>
          <a:p>
            <a:r>
              <a:rPr lang="en-NZ" sz="3200" dirty="0" smtClean="0">
                <a:solidFill>
                  <a:schemeClr val="bg1">
                    <a:lumMod val="95000"/>
                  </a:schemeClr>
                </a:solidFill>
              </a:rPr>
              <a:t>&amp;response_mode=query</a:t>
            </a:r>
          </a:p>
          <a:p>
            <a:r>
              <a:rPr lang="en-NZ" sz="3200" dirty="0" smtClean="0">
                <a:solidFill>
                  <a:schemeClr val="bg1">
                    <a:lumMod val="95000"/>
                  </a:schemeClr>
                </a:solidFill>
              </a:rPr>
              <a:t>&amp;</a:t>
            </a:r>
            <a:r>
              <a:rPr lang="en-NZ" sz="3200" dirty="0">
                <a:solidFill>
                  <a:schemeClr val="bg1">
                    <a:lumMod val="95000"/>
                  </a:schemeClr>
                </a:solidFill>
              </a:rPr>
              <a:t>scope=openid</a:t>
            </a:r>
            <a:endParaRPr lang="en-NZ" sz="3200" dirty="0">
              <a:solidFill>
                <a:schemeClr val="bg1"/>
              </a:solidFill>
            </a:endParaRPr>
          </a:p>
        </p:txBody>
      </p:sp>
    </p:spTree>
    <p:extLst>
      <p:ext uri="{BB962C8B-B14F-4D97-AF65-F5344CB8AC3E}">
        <p14:creationId xmlns:p14="http://schemas.microsoft.com/office/powerpoint/2010/main" val="63766433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POST Token endpoint</a:t>
            </a:r>
            <a:endParaRPr lang="en-NZ" dirty="0">
              <a:solidFill>
                <a:schemeClr val="bg1"/>
              </a:solidFill>
            </a:endParaRPr>
          </a:p>
        </p:txBody>
      </p:sp>
      <p:sp>
        <p:nvSpPr>
          <p:cNvPr id="14" name="Text Placeholder 13"/>
          <p:cNvSpPr>
            <a:spLocks noGrp="1"/>
          </p:cNvSpPr>
          <p:nvPr>
            <p:ph type="body" sz="quarter" idx="10"/>
          </p:nvPr>
        </p:nvSpPr>
        <p:spPr>
          <a:xfrm>
            <a:off x="274639" y="1697062"/>
            <a:ext cx="11887200" cy="3877985"/>
          </a:xfrm>
        </p:spPr>
        <p:txBody>
          <a:bodyPr/>
          <a:lstStyle/>
          <a:p>
            <a:r>
              <a:rPr lang="en-NZ" sz="3200" dirty="0" smtClean="0">
                <a:solidFill>
                  <a:schemeClr val="bg1">
                    <a:lumMod val="95000"/>
                  </a:schemeClr>
                </a:solidFill>
              </a:rPr>
              <a:t>https://adfsidp.cloudapp.net/adfs/oauth2/token</a:t>
            </a:r>
          </a:p>
          <a:p>
            <a:r>
              <a:rPr lang="en-NZ" sz="3200" dirty="0" smtClean="0">
                <a:solidFill>
                  <a:schemeClr val="bg1">
                    <a:lumMod val="95000"/>
                  </a:schemeClr>
                </a:solidFill>
              </a:rPr>
              <a:t>?client_id=37fd…0b0e</a:t>
            </a:r>
          </a:p>
          <a:p>
            <a:r>
              <a:rPr lang="en-NZ" sz="3200" dirty="0" smtClean="0">
                <a:solidFill>
                  <a:schemeClr val="bg1">
                    <a:lumMod val="95000"/>
                  </a:schemeClr>
                </a:solidFill>
              </a:rPr>
              <a:t>&amp;scope=openid</a:t>
            </a:r>
          </a:p>
          <a:p>
            <a:r>
              <a:rPr lang="en-NZ" sz="3200" dirty="0" smtClean="0">
                <a:solidFill>
                  <a:schemeClr val="bg1">
                    <a:lumMod val="95000"/>
                  </a:schemeClr>
                </a:solidFill>
              </a:rPr>
              <a:t>&amp;redirect_uri=https%3A%2F%2Flocalhost%3A1234</a:t>
            </a:r>
          </a:p>
          <a:p>
            <a:r>
              <a:rPr lang="en-NZ" sz="3200" dirty="0" smtClean="0">
                <a:solidFill>
                  <a:schemeClr val="bg1">
                    <a:lumMod val="95000"/>
                  </a:schemeClr>
                </a:solidFill>
              </a:rPr>
              <a:t>&amp;grant_type=authorization_code</a:t>
            </a:r>
          </a:p>
          <a:p>
            <a:r>
              <a:rPr lang="en-NZ" sz="3200" dirty="0">
                <a:solidFill>
                  <a:schemeClr val="bg1">
                    <a:lumMod val="95000"/>
                  </a:schemeClr>
                </a:solidFill>
              </a:rPr>
              <a:t>&amp;</a:t>
            </a:r>
            <a:r>
              <a:rPr lang="en-NZ" sz="3200" dirty="0" smtClean="0">
                <a:solidFill>
                  <a:schemeClr val="bg1">
                    <a:lumMod val="95000"/>
                  </a:schemeClr>
                </a:solidFill>
              </a:rPr>
              <a:t>client_secret=Rel1…GSG9</a:t>
            </a:r>
          </a:p>
          <a:p>
            <a:r>
              <a:rPr lang="en-NZ" sz="3200" dirty="0">
                <a:solidFill>
                  <a:schemeClr val="bg1">
                    <a:lumMod val="95000"/>
                  </a:schemeClr>
                </a:solidFill>
              </a:rPr>
              <a:t>&amp;code=NjX0…83Wew</a:t>
            </a:r>
            <a:endParaRPr lang="en-NZ" sz="3200" dirty="0" smtClean="0">
              <a:solidFill>
                <a:schemeClr val="bg1">
                  <a:lumMod val="95000"/>
                </a:schemeClr>
              </a:solidFill>
            </a:endParaRPr>
          </a:p>
        </p:txBody>
      </p:sp>
    </p:spTree>
    <p:extLst>
      <p:ext uri="{BB962C8B-B14F-4D97-AF65-F5344CB8AC3E}">
        <p14:creationId xmlns:p14="http://schemas.microsoft.com/office/powerpoint/2010/main" val="21433243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GET Resource (</a:t>
            </a:r>
            <a:r>
              <a:rPr lang="en-NZ" dirty="0">
                <a:solidFill>
                  <a:schemeClr val="bg1"/>
                </a:solidFill>
              </a:rPr>
              <a:t>U</a:t>
            </a:r>
            <a:r>
              <a:rPr lang="en-NZ" dirty="0" smtClean="0">
                <a:solidFill>
                  <a:schemeClr val="bg1"/>
                </a:solidFill>
              </a:rPr>
              <a:t>serinfo) endpoint</a:t>
            </a:r>
            <a:endParaRPr lang="en-NZ" dirty="0">
              <a:solidFill>
                <a:schemeClr val="bg1"/>
              </a:solidFill>
            </a:endParaRPr>
          </a:p>
        </p:txBody>
      </p:sp>
      <p:sp>
        <p:nvSpPr>
          <p:cNvPr id="14" name="Text Placeholder 13"/>
          <p:cNvSpPr>
            <a:spLocks noGrp="1"/>
          </p:cNvSpPr>
          <p:nvPr>
            <p:ph type="body" sz="quarter" idx="10"/>
          </p:nvPr>
        </p:nvSpPr>
        <p:spPr>
          <a:xfrm>
            <a:off x="274639" y="1697062"/>
            <a:ext cx="11887200" cy="1169551"/>
          </a:xfrm>
        </p:spPr>
        <p:txBody>
          <a:bodyPr/>
          <a:lstStyle/>
          <a:p>
            <a:r>
              <a:rPr lang="en-NZ" sz="3200" dirty="0" smtClean="0">
                <a:solidFill>
                  <a:schemeClr val="bg1">
                    <a:lumMod val="95000"/>
                  </a:schemeClr>
                </a:solidFill>
              </a:rPr>
              <a:t>https://adfsidp.cloudapp.net/adfs/userinfo</a:t>
            </a:r>
          </a:p>
          <a:p>
            <a:r>
              <a:rPr lang="en-NZ" sz="3200" dirty="0">
                <a:solidFill>
                  <a:schemeClr val="bg1">
                    <a:lumMod val="95000"/>
                  </a:schemeClr>
                </a:solidFill>
              </a:rPr>
              <a:t>Authorization: Bearer AQAB…XIAA</a:t>
            </a:r>
            <a:endParaRPr lang="en-NZ" sz="3200" dirty="0" smtClean="0">
              <a:solidFill>
                <a:schemeClr val="bg1">
                  <a:lumMod val="95000"/>
                </a:schemeClr>
              </a:solidFill>
            </a:endParaRPr>
          </a:p>
        </p:txBody>
      </p:sp>
    </p:spTree>
    <p:extLst>
      <p:ext uri="{BB962C8B-B14F-4D97-AF65-F5344CB8AC3E}">
        <p14:creationId xmlns:p14="http://schemas.microsoft.com/office/powerpoint/2010/main" val="1610489943"/>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8229599" cy="1181862"/>
          </a:xfrm>
        </p:spPr>
        <p:txBody>
          <a:bodyPr/>
          <a:lstStyle/>
          <a:p>
            <a:r>
              <a:rPr lang="en-US" dirty="0" smtClean="0"/>
              <a:t>Using Visual Studio 2015 for OIDC / OAuth 2.0 with ADFS 4.0 on Windows Server 2016</a:t>
            </a:r>
            <a:endParaRPr lang="en-US" dirty="0"/>
          </a:p>
        </p:txBody>
      </p:sp>
    </p:spTree>
    <p:extLst>
      <p:ext uri="{BB962C8B-B14F-4D97-AF65-F5344CB8AC3E}">
        <p14:creationId xmlns:p14="http://schemas.microsoft.com/office/powerpoint/2010/main" val="148694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OIDC / OAuth </a:t>
            </a:r>
            <a:r>
              <a:rPr lang="en-US" dirty="0" smtClean="0"/>
              <a:t>2.0 for native devices</a:t>
            </a:r>
            <a:endParaRPr lang="en-US" dirty="0"/>
          </a:p>
        </p:txBody>
      </p:sp>
    </p:spTree>
    <p:extLst>
      <p:ext uri="{BB962C8B-B14F-4D97-AF65-F5344CB8AC3E}">
        <p14:creationId xmlns:p14="http://schemas.microsoft.com/office/powerpoint/2010/main" val="720154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solidFill>
                  <a:schemeClr val="bg1"/>
                </a:solidFill>
              </a:rPr>
              <a:t>Summary – OWIN vs ADAL “signatures”</a:t>
            </a:r>
            <a:endParaRPr lang="en-NZ" dirty="0">
              <a:solidFill>
                <a:schemeClr val="bg1"/>
              </a:solidFill>
            </a:endParaRPr>
          </a:p>
        </p:txBody>
      </p:sp>
      <p:sp>
        <p:nvSpPr>
          <p:cNvPr id="3" name="Text Placeholder 2"/>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387947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440" y="301179"/>
            <a:ext cx="11431595" cy="6392167"/>
          </a:xfrm>
          <a:prstGeom prst="rect">
            <a:avLst/>
          </a:prstGeom>
        </p:spPr>
      </p:pic>
    </p:spTree>
    <p:extLst>
      <p:ext uri="{BB962C8B-B14F-4D97-AF65-F5344CB8AC3E}">
        <p14:creationId xmlns:p14="http://schemas.microsoft.com/office/powerpoint/2010/main" val="64334991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Preferred text layout (no bullets)</a:t>
            </a:r>
          </a:p>
        </p:txBody>
      </p:sp>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Main topic 2: size 40pt</a:t>
            </a:r>
          </a:p>
          <a:p>
            <a:pPr lvl="1"/>
            <a:r>
              <a:rPr lang="en-US" dirty="0"/>
              <a:t>Size 20pt for the subtopics</a:t>
            </a:r>
          </a:p>
          <a:p>
            <a:pPr lvl="1"/>
            <a:r>
              <a:rPr lang="en-US" dirty="0"/>
              <a:t>Size 20pt for the subtopics</a:t>
            </a:r>
          </a:p>
          <a:p>
            <a:r>
              <a:rPr lang="en-US" dirty="0"/>
              <a:t>Main topic 3: size 40pt</a:t>
            </a:r>
          </a:p>
          <a:p>
            <a:pPr lvl="1"/>
            <a:r>
              <a:rPr lang="en-US" dirty="0"/>
              <a:t>Size 20pt for the subtopics</a:t>
            </a:r>
          </a:p>
          <a:p>
            <a:pPr lvl="1"/>
            <a:r>
              <a:rPr lang="en-US" dirty="0"/>
              <a:t>Size 20pt for the subtopics</a:t>
            </a:r>
          </a:p>
        </p:txBody>
      </p:sp>
    </p:spTree>
    <p:extLst>
      <p:ext uri="{BB962C8B-B14F-4D97-AF65-F5344CB8AC3E}">
        <p14:creationId xmlns:p14="http://schemas.microsoft.com/office/powerpoint/2010/main" val="369589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4800" dirty="0" smtClean="0"/>
              <a:t>OWIN</a:t>
            </a:r>
            <a:endParaRPr lang="en-NZ" sz="4800" dirty="0"/>
          </a:p>
        </p:txBody>
      </p:sp>
      <p:sp>
        <p:nvSpPr>
          <p:cNvPr id="3" name="Rectangle 2"/>
          <p:cNvSpPr/>
          <p:nvPr/>
        </p:nvSpPr>
        <p:spPr>
          <a:xfrm>
            <a:off x="458462" y="2057102"/>
            <a:ext cx="11521280" cy="4524315"/>
          </a:xfrm>
          <a:prstGeom prst="rect">
            <a:avLst/>
          </a:prstGeom>
        </p:spPr>
        <p:txBody>
          <a:bodyPr wrap="square">
            <a:spAutoFit/>
          </a:bodyPr>
          <a:lstStyle/>
          <a:p>
            <a:r>
              <a:rPr lang="en-NZ" sz="2400" dirty="0" err="1" smtClean="0"/>
              <a:t>app.SetDefaultSignInAsAuthenticationType</a:t>
            </a:r>
            <a:endParaRPr lang="en-NZ" sz="2400" dirty="0" smtClean="0"/>
          </a:p>
          <a:p>
            <a:r>
              <a:rPr lang="en-NZ" sz="2400" dirty="0"/>
              <a:t> </a:t>
            </a:r>
            <a:r>
              <a:rPr lang="en-NZ" sz="2400" dirty="0" smtClean="0"/>
              <a:t>   (</a:t>
            </a:r>
            <a:r>
              <a:rPr lang="en-NZ" sz="2400" dirty="0" err="1"/>
              <a:t>CookieAuthenticationDefaults.AuthenticationType</a:t>
            </a:r>
            <a:r>
              <a:rPr lang="en-NZ" sz="2400" dirty="0"/>
              <a:t>);</a:t>
            </a:r>
          </a:p>
          <a:p>
            <a:endParaRPr lang="en-NZ" sz="2400" dirty="0"/>
          </a:p>
          <a:p>
            <a:r>
              <a:rPr lang="en-NZ" sz="2400" dirty="0" err="1" smtClean="0"/>
              <a:t>app.UseCookieAuthentication</a:t>
            </a:r>
            <a:r>
              <a:rPr lang="en-NZ" sz="2400" dirty="0" smtClean="0"/>
              <a:t>(new </a:t>
            </a:r>
            <a:r>
              <a:rPr lang="en-NZ" sz="2400" dirty="0" err="1"/>
              <a:t>CookieAuthenticationOptions</a:t>
            </a:r>
            <a:r>
              <a:rPr lang="en-NZ" sz="2400" dirty="0"/>
              <a:t>());</a:t>
            </a:r>
          </a:p>
          <a:p>
            <a:endParaRPr lang="en-NZ" sz="2400" dirty="0"/>
          </a:p>
          <a:p>
            <a:r>
              <a:rPr lang="en-NZ" sz="2400" dirty="0"/>
              <a:t> </a:t>
            </a:r>
            <a:r>
              <a:rPr lang="en-NZ" sz="2400" dirty="0" err="1" smtClean="0"/>
              <a:t>app.UseOpenIdConnectAuthentication</a:t>
            </a:r>
            <a:r>
              <a:rPr lang="en-NZ" sz="2400" dirty="0"/>
              <a:t>(</a:t>
            </a:r>
          </a:p>
          <a:p>
            <a:r>
              <a:rPr lang="en-NZ" sz="2400" dirty="0"/>
              <a:t> </a:t>
            </a:r>
            <a:r>
              <a:rPr lang="en-NZ" sz="2400" dirty="0" smtClean="0"/>
              <a:t>    new </a:t>
            </a:r>
            <a:r>
              <a:rPr lang="en-NZ" sz="2400" dirty="0" err="1"/>
              <a:t>OpenIdConnectAuthenticationOptions</a:t>
            </a:r>
            <a:endParaRPr lang="en-NZ" sz="2400" dirty="0"/>
          </a:p>
          <a:p>
            <a:r>
              <a:rPr lang="en-NZ" sz="2400" dirty="0"/>
              <a:t>     </a:t>
            </a:r>
            <a:r>
              <a:rPr lang="en-NZ" sz="2400" dirty="0" smtClean="0"/>
              <a:t>{</a:t>
            </a:r>
            <a:endParaRPr lang="en-NZ" sz="2400" dirty="0"/>
          </a:p>
          <a:p>
            <a:r>
              <a:rPr lang="en-NZ" sz="2400" dirty="0"/>
              <a:t>     </a:t>
            </a:r>
            <a:r>
              <a:rPr lang="en-NZ" sz="2400" dirty="0" smtClean="0"/>
              <a:t>    </a:t>
            </a:r>
            <a:r>
              <a:rPr lang="en-NZ" sz="2400" dirty="0" err="1" smtClean="0"/>
              <a:t>ClientId</a:t>
            </a:r>
            <a:r>
              <a:rPr lang="en-NZ" sz="2400" dirty="0" smtClean="0"/>
              <a:t> </a:t>
            </a:r>
            <a:r>
              <a:rPr lang="en-NZ" sz="2400" dirty="0"/>
              <a:t>= </a:t>
            </a:r>
            <a:r>
              <a:rPr lang="en-NZ" sz="2400" dirty="0" err="1"/>
              <a:t>clientId</a:t>
            </a:r>
            <a:r>
              <a:rPr lang="en-NZ" sz="2400" dirty="0"/>
              <a:t>,</a:t>
            </a:r>
          </a:p>
          <a:p>
            <a:r>
              <a:rPr lang="en-NZ" sz="2400" dirty="0"/>
              <a:t>         </a:t>
            </a:r>
            <a:r>
              <a:rPr lang="en-NZ" sz="2400" dirty="0" smtClean="0"/>
              <a:t>Authority </a:t>
            </a:r>
            <a:r>
              <a:rPr lang="en-NZ" sz="2400" dirty="0"/>
              <a:t>= </a:t>
            </a:r>
            <a:r>
              <a:rPr lang="en-NZ" sz="2400" dirty="0" smtClean="0"/>
              <a:t>Authority</a:t>
            </a:r>
          </a:p>
          <a:p>
            <a:r>
              <a:rPr lang="en-NZ" sz="2400" dirty="0"/>
              <a:t> </a:t>
            </a:r>
            <a:r>
              <a:rPr lang="en-NZ" sz="2400" dirty="0" smtClean="0"/>
              <a:t>    };</a:t>
            </a:r>
            <a:endParaRPr lang="en-NZ" sz="2400" dirty="0"/>
          </a:p>
          <a:p>
            <a:r>
              <a:rPr lang="en-NZ" sz="2400" dirty="0"/>
              <a:t>                    </a:t>
            </a:r>
            <a:endParaRPr lang="en-NZ" sz="2400" dirty="0">
              <a:solidFill>
                <a:srgbClr val="FFFFFF"/>
              </a:solidFill>
            </a:endParaRPr>
          </a:p>
        </p:txBody>
      </p:sp>
    </p:spTree>
    <p:extLst>
      <p:ext uri="{BB962C8B-B14F-4D97-AF65-F5344CB8AC3E}">
        <p14:creationId xmlns:p14="http://schemas.microsoft.com/office/powerpoint/2010/main" val="2665929130"/>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4800" dirty="0" smtClean="0"/>
              <a:t>ADAL</a:t>
            </a:r>
            <a:endParaRPr lang="en-NZ" sz="4800" dirty="0"/>
          </a:p>
        </p:txBody>
      </p:sp>
      <p:sp>
        <p:nvSpPr>
          <p:cNvPr id="3" name="Rectangle 2"/>
          <p:cNvSpPr/>
          <p:nvPr/>
        </p:nvSpPr>
        <p:spPr>
          <a:xfrm>
            <a:off x="458462" y="2057102"/>
            <a:ext cx="11521280" cy="2308324"/>
          </a:xfrm>
          <a:prstGeom prst="rect">
            <a:avLst/>
          </a:prstGeom>
        </p:spPr>
        <p:txBody>
          <a:bodyPr wrap="square">
            <a:spAutoFit/>
          </a:bodyPr>
          <a:lstStyle/>
          <a:p>
            <a:r>
              <a:rPr lang="en-NZ" sz="2400" dirty="0" err="1">
                <a:latin typeface="Consolas" panose="020B0609020204030204" pitchFamily="49" charset="0"/>
              </a:rPr>
              <a:t>AuthenticationContext</a:t>
            </a:r>
            <a:r>
              <a:rPr lang="en-NZ" sz="2400" dirty="0">
                <a:latin typeface="Consolas" panose="020B0609020204030204" pitchFamily="49" charset="0"/>
              </a:rPr>
              <a:t> </a:t>
            </a:r>
            <a:r>
              <a:rPr lang="en-NZ" sz="2400" dirty="0" err="1">
                <a:latin typeface="Consolas" panose="020B0609020204030204" pitchFamily="49" charset="0"/>
              </a:rPr>
              <a:t>ctx</a:t>
            </a:r>
            <a:r>
              <a:rPr lang="en-NZ" sz="2400" dirty="0">
                <a:latin typeface="Consolas" panose="020B0609020204030204" pitchFamily="49" charset="0"/>
              </a:rPr>
              <a:t> = new </a:t>
            </a:r>
            <a:r>
              <a:rPr lang="en-NZ" sz="2400" dirty="0" err="1" smtClean="0">
                <a:latin typeface="Consolas" panose="020B0609020204030204" pitchFamily="49" charset="0"/>
              </a:rPr>
              <a:t>AuthenticationContext</a:t>
            </a:r>
            <a:endParaRPr lang="en-NZ" sz="2400" dirty="0" smtClean="0">
              <a:latin typeface="Consolas" panose="020B0609020204030204" pitchFamily="49" charset="0"/>
            </a:endParaRPr>
          </a:p>
          <a:p>
            <a:r>
              <a:rPr lang="en-NZ" sz="2400" dirty="0">
                <a:latin typeface="Consolas" panose="020B0609020204030204" pitchFamily="49" charset="0"/>
              </a:rPr>
              <a:t> </a:t>
            </a:r>
            <a:r>
              <a:rPr lang="en-NZ" sz="2400" dirty="0" smtClean="0">
                <a:latin typeface="Consolas" panose="020B0609020204030204" pitchFamily="49" charset="0"/>
              </a:rPr>
              <a:t>   </a:t>
            </a:r>
            <a:r>
              <a:rPr lang="en-NZ" sz="2400" dirty="0" smtClean="0">
                <a:latin typeface="Consolas" panose="020B0609020204030204" pitchFamily="49" charset="0"/>
              </a:rPr>
              <a:t>("</a:t>
            </a:r>
            <a:r>
              <a:rPr lang="en-NZ" sz="2400" dirty="0">
                <a:latin typeface="Consolas" panose="020B0609020204030204" pitchFamily="49" charset="0"/>
              </a:rPr>
              <a:t>https://login.microsoftonline.com/tenant.onmicrosoft.com</a:t>
            </a:r>
            <a:r>
              <a:rPr lang="en-NZ" sz="2400" dirty="0" smtClean="0">
                <a:latin typeface="Consolas" panose="020B0609020204030204" pitchFamily="49" charset="0"/>
              </a:rPr>
              <a:t>");</a:t>
            </a:r>
          </a:p>
          <a:p>
            <a:endParaRPr lang="en-NZ" sz="2400" dirty="0">
              <a:latin typeface="Consolas" panose="020B0609020204030204" pitchFamily="49" charset="0"/>
            </a:endParaRPr>
          </a:p>
          <a:p>
            <a:r>
              <a:rPr lang="en-NZ" sz="2400" dirty="0" err="1" smtClean="0">
                <a:latin typeface="Consolas" panose="020B0609020204030204" pitchFamily="49" charset="0"/>
              </a:rPr>
              <a:t>AuthenticationResult</a:t>
            </a:r>
            <a:r>
              <a:rPr lang="en-NZ" sz="2400" dirty="0" smtClean="0">
                <a:latin typeface="Consolas" panose="020B0609020204030204" pitchFamily="49" charset="0"/>
              </a:rPr>
              <a:t> </a:t>
            </a:r>
            <a:r>
              <a:rPr lang="en-NZ" sz="2400" dirty="0" err="1">
                <a:latin typeface="Consolas" panose="020B0609020204030204" pitchFamily="49" charset="0"/>
              </a:rPr>
              <a:t>ar</a:t>
            </a:r>
            <a:r>
              <a:rPr lang="en-NZ" sz="2400" dirty="0">
                <a:latin typeface="Consolas" panose="020B0609020204030204" pitchFamily="49" charset="0"/>
              </a:rPr>
              <a:t> = await </a:t>
            </a:r>
            <a:r>
              <a:rPr lang="en-NZ" sz="2400" dirty="0" err="1">
                <a:latin typeface="Consolas" panose="020B0609020204030204" pitchFamily="49" charset="0"/>
              </a:rPr>
              <a:t>ctx.AcquireTokenAsync</a:t>
            </a:r>
            <a:endParaRPr lang="en-NZ" sz="2400" dirty="0">
              <a:latin typeface="Consolas" panose="020B0609020204030204" pitchFamily="49" charset="0"/>
            </a:endParaRPr>
          </a:p>
          <a:p>
            <a:r>
              <a:rPr lang="en-NZ" sz="2400" dirty="0">
                <a:latin typeface="Consolas" panose="020B0609020204030204" pitchFamily="49" charset="0"/>
              </a:rPr>
              <a:t> </a:t>
            </a:r>
            <a:r>
              <a:rPr lang="en-NZ" sz="2400" dirty="0" smtClean="0">
                <a:latin typeface="Consolas" panose="020B0609020204030204" pitchFamily="49" charset="0"/>
              </a:rPr>
              <a:t>   </a:t>
            </a:r>
            <a:r>
              <a:rPr lang="en-NZ" sz="2400" dirty="0" smtClean="0">
                <a:latin typeface="Consolas" panose="020B0609020204030204" pitchFamily="49" charset="0"/>
              </a:rPr>
              <a:t>("</a:t>
            </a:r>
            <a:r>
              <a:rPr lang="en-NZ" sz="2400" dirty="0">
                <a:latin typeface="Consolas" panose="020B0609020204030204" pitchFamily="49" charset="0"/>
              </a:rPr>
              <a:t>https://outlook.office365.com", </a:t>
            </a:r>
          </a:p>
          <a:p>
            <a:r>
              <a:rPr lang="en-NZ" sz="2400" dirty="0">
                <a:latin typeface="Consolas" panose="020B0609020204030204" pitchFamily="49" charset="0"/>
              </a:rPr>
              <a:t>    </a:t>
            </a:r>
            <a:r>
              <a:rPr lang="en-NZ" sz="2400" dirty="0" smtClean="0">
                <a:latin typeface="Consolas" panose="020B0609020204030204" pitchFamily="49" charset="0"/>
              </a:rPr>
              <a:t>"</a:t>
            </a:r>
            <a:r>
              <a:rPr lang="en-NZ" sz="2400" dirty="0">
                <a:latin typeface="Consolas" panose="020B0609020204030204" pitchFamily="49" charset="0"/>
              </a:rPr>
              <a:t>bf1cf655-58ad-4618-9680-315f4cc815e3")</a:t>
            </a:r>
            <a:endParaRPr lang="en-NZ" sz="2400" dirty="0"/>
          </a:p>
        </p:txBody>
      </p:sp>
    </p:spTree>
    <p:extLst>
      <p:ext uri="{BB962C8B-B14F-4D97-AF65-F5344CB8AC3E}">
        <p14:creationId xmlns:p14="http://schemas.microsoft.com/office/powerpoint/2010/main" val="2656290187"/>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8229599" cy="1181862"/>
          </a:xfrm>
        </p:spPr>
        <p:txBody>
          <a:bodyPr/>
          <a:lstStyle/>
          <a:p>
            <a:r>
              <a:rPr lang="en-US" dirty="0" smtClean="0"/>
              <a:t>Easy Auth</a:t>
            </a:r>
            <a:r>
              <a:rPr lang="en-US" dirty="0"/>
              <a:t> with Azure AD</a:t>
            </a:r>
          </a:p>
          <a:p>
            <a:endParaRPr lang="en-US" dirty="0"/>
          </a:p>
        </p:txBody>
      </p:sp>
    </p:spTree>
    <p:extLst>
      <p:ext uri="{BB962C8B-B14F-4D97-AF65-F5344CB8AC3E}">
        <p14:creationId xmlns:p14="http://schemas.microsoft.com/office/powerpoint/2010/main" val="3496797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3954463"/>
            <a:ext cx="8229599" cy="1181862"/>
          </a:xfrm>
        </p:spPr>
        <p:txBody>
          <a:bodyPr/>
          <a:lstStyle/>
          <a:p>
            <a:r>
              <a:rPr lang="en-US" dirty="0" smtClean="0"/>
              <a:t>Device </a:t>
            </a:r>
            <a:r>
              <a:rPr lang="en-US" dirty="0"/>
              <a:t>profile with Azure AD</a:t>
            </a:r>
          </a:p>
          <a:p>
            <a:endParaRPr lang="en-US" dirty="0"/>
          </a:p>
        </p:txBody>
      </p:sp>
    </p:spTree>
    <p:extLst>
      <p:ext uri="{BB962C8B-B14F-4D97-AF65-F5344CB8AC3E}">
        <p14:creationId xmlns:p14="http://schemas.microsoft.com/office/powerpoint/2010/main" val="81737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sz="7200" dirty="0"/>
          </a:p>
        </p:txBody>
      </p:sp>
    </p:spTree>
    <p:extLst>
      <p:ext uri="{BB962C8B-B14F-4D97-AF65-F5344CB8AC3E}">
        <p14:creationId xmlns:p14="http://schemas.microsoft.com/office/powerpoint/2010/main" val="1836612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Resources</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5946243"/>
          </a:xfrm>
        </p:spPr>
        <p:txBody>
          <a:bodyPr/>
          <a:lstStyle/>
          <a:p>
            <a:r>
              <a:rPr lang="en-NZ" sz="3200" b="1" dirty="0">
                <a:solidFill>
                  <a:schemeClr val="bg1"/>
                </a:solidFill>
              </a:rPr>
              <a:t>Azure Active Directory developer's </a:t>
            </a:r>
            <a:r>
              <a:rPr lang="en-NZ" sz="3200" b="1" dirty="0" smtClean="0">
                <a:solidFill>
                  <a:schemeClr val="bg1"/>
                </a:solidFill>
              </a:rPr>
              <a:t>guide – https</a:t>
            </a:r>
            <a:r>
              <a:rPr lang="en-NZ" sz="3200" b="1" dirty="0">
                <a:solidFill>
                  <a:schemeClr val="bg1"/>
                </a:solidFill>
              </a:rPr>
              <a:t>://</a:t>
            </a:r>
            <a:r>
              <a:rPr lang="en-NZ" sz="3200" b="1" dirty="0" smtClean="0">
                <a:solidFill>
                  <a:schemeClr val="bg1"/>
                </a:solidFill>
              </a:rPr>
              <a:t>aka.ms/aaddev</a:t>
            </a:r>
          </a:p>
          <a:p>
            <a:endParaRPr lang="en-NZ" sz="3200" b="1" dirty="0" smtClean="0">
              <a:solidFill>
                <a:schemeClr val="bg1"/>
              </a:solidFill>
            </a:endParaRPr>
          </a:p>
          <a:p>
            <a:r>
              <a:rPr lang="en-NZ" sz="3200" b="1" dirty="0" smtClean="0">
                <a:solidFill>
                  <a:schemeClr val="bg1"/>
                </a:solidFill>
              </a:rPr>
              <a:t>Azure </a:t>
            </a:r>
            <a:r>
              <a:rPr lang="en-NZ" sz="3200" b="1" dirty="0">
                <a:solidFill>
                  <a:schemeClr val="bg1"/>
                </a:solidFill>
              </a:rPr>
              <a:t>code samples - https://</a:t>
            </a:r>
            <a:r>
              <a:rPr lang="en-NZ" sz="3200" b="1" dirty="0" smtClean="0">
                <a:solidFill>
                  <a:schemeClr val="bg1"/>
                </a:solidFill>
              </a:rPr>
              <a:t>aka.ms/aadsamples</a:t>
            </a:r>
          </a:p>
          <a:p>
            <a:endParaRPr lang="en-NZ" sz="3200" b="1" dirty="0" smtClean="0">
              <a:solidFill>
                <a:schemeClr val="bg1"/>
              </a:solidFill>
            </a:endParaRPr>
          </a:p>
          <a:p>
            <a:r>
              <a:rPr lang="en-NZ" sz="3200" b="1" dirty="0" smtClean="0">
                <a:solidFill>
                  <a:schemeClr val="bg1"/>
                </a:solidFill>
              </a:rPr>
              <a:t>Secure </a:t>
            </a:r>
            <a:r>
              <a:rPr lang="en-NZ" sz="3200" b="1" dirty="0">
                <a:solidFill>
                  <a:schemeClr val="bg1"/>
                </a:solidFill>
              </a:rPr>
              <a:t>your web applications with Microsoft </a:t>
            </a:r>
            <a:r>
              <a:rPr lang="en-NZ" sz="3200" b="1" dirty="0" smtClean="0">
                <a:solidFill>
                  <a:schemeClr val="bg1"/>
                </a:solidFill>
              </a:rPr>
              <a:t>identity - </a:t>
            </a:r>
            <a:endParaRPr lang="en-NZ" sz="3200" b="1" dirty="0">
              <a:solidFill>
                <a:schemeClr val="bg1"/>
              </a:solidFill>
            </a:endParaRPr>
          </a:p>
          <a:p>
            <a:r>
              <a:rPr lang="en-NZ" sz="3200" b="1" dirty="0" smtClean="0">
                <a:solidFill>
                  <a:schemeClr val="bg1"/>
                </a:solidFill>
              </a:rPr>
              <a:t>https</a:t>
            </a:r>
            <a:r>
              <a:rPr lang="en-NZ" sz="3200" b="1" dirty="0">
                <a:solidFill>
                  <a:schemeClr val="bg1"/>
                </a:solidFill>
              </a:rPr>
              <a:t>://channel9.msdn.com/Events/Ignite/2016/BRK3181</a:t>
            </a:r>
            <a:endParaRPr lang="en-NZ" sz="3200" b="1" dirty="0" smtClean="0">
              <a:solidFill>
                <a:schemeClr val="bg1"/>
              </a:solidFill>
            </a:endParaRPr>
          </a:p>
          <a:p>
            <a:endParaRPr lang="en-NZ" sz="3200" b="1" dirty="0" smtClean="0">
              <a:solidFill>
                <a:schemeClr val="bg1"/>
              </a:solidFill>
            </a:endParaRPr>
          </a:p>
          <a:p>
            <a:r>
              <a:rPr lang="en-NZ" sz="3200" b="1" dirty="0" smtClean="0">
                <a:solidFill>
                  <a:schemeClr val="bg1"/>
                </a:solidFill>
              </a:rPr>
              <a:t>Secure </a:t>
            </a:r>
            <a:r>
              <a:rPr lang="en-NZ" sz="3200" b="1" dirty="0">
                <a:solidFill>
                  <a:schemeClr val="bg1"/>
                </a:solidFill>
              </a:rPr>
              <a:t>your native and mobile applications with Microsoft identity and application management</a:t>
            </a:r>
          </a:p>
          <a:p>
            <a:r>
              <a:rPr lang="en-NZ" sz="3200" b="1" dirty="0" smtClean="0">
                <a:solidFill>
                  <a:schemeClr val="bg1"/>
                </a:solidFill>
              </a:rPr>
              <a:t>https</a:t>
            </a:r>
            <a:r>
              <a:rPr lang="en-NZ" sz="3200" b="1" dirty="0">
                <a:solidFill>
                  <a:schemeClr val="bg1"/>
                </a:solidFill>
              </a:rPr>
              <a:t>://channel9.msdn.com/Events/Ignite/2016/BRK3182</a:t>
            </a:r>
          </a:p>
          <a:p>
            <a:endParaRPr lang="en-NZ" sz="3200" dirty="0">
              <a:solidFill>
                <a:schemeClr val="bg1"/>
              </a:solidFill>
            </a:endParaRPr>
          </a:p>
        </p:txBody>
      </p:sp>
    </p:spTree>
    <p:extLst>
      <p:ext uri="{BB962C8B-B14F-4D97-AF65-F5344CB8AC3E}">
        <p14:creationId xmlns:p14="http://schemas.microsoft.com/office/powerpoint/2010/main" val="3445564749"/>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Resources</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5306068"/>
          </a:xfrm>
        </p:spPr>
        <p:txBody>
          <a:bodyPr/>
          <a:lstStyle/>
          <a:p>
            <a:r>
              <a:rPr lang="en-NZ" sz="3200" b="1" dirty="0" smtClean="0">
                <a:solidFill>
                  <a:schemeClr val="bg1"/>
                </a:solidFill>
              </a:rPr>
              <a:t>Discover what's </a:t>
            </a:r>
            <a:r>
              <a:rPr lang="en-NZ" sz="3200" b="1" dirty="0">
                <a:solidFill>
                  <a:schemeClr val="bg1"/>
                </a:solidFill>
              </a:rPr>
              <a:t>new in Active Directory Federation and domain services in Windows Server 2016</a:t>
            </a:r>
          </a:p>
          <a:p>
            <a:r>
              <a:rPr lang="en-NZ" sz="3200" b="1" dirty="0" smtClean="0">
                <a:solidFill>
                  <a:schemeClr val="bg1"/>
                </a:solidFill>
              </a:rPr>
              <a:t>https</a:t>
            </a:r>
            <a:r>
              <a:rPr lang="en-NZ" sz="3200" b="1" dirty="0">
                <a:solidFill>
                  <a:schemeClr val="bg1"/>
                </a:solidFill>
              </a:rPr>
              <a:t>://channel9.msdn.com/Events/Ignite/2016/BRK3074</a:t>
            </a:r>
          </a:p>
          <a:p>
            <a:endParaRPr lang="en-NZ" sz="3200" dirty="0" smtClean="0">
              <a:solidFill>
                <a:schemeClr val="bg1"/>
              </a:solidFill>
            </a:endParaRPr>
          </a:p>
          <a:p>
            <a:r>
              <a:rPr lang="en-NZ" sz="3200" b="1" dirty="0" smtClean="0">
                <a:solidFill>
                  <a:schemeClr val="bg1"/>
                </a:solidFill>
              </a:rPr>
              <a:t>Server 2016 ADFS Development - </a:t>
            </a:r>
            <a:endParaRPr lang="en-NZ" sz="3200" b="1" dirty="0">
              <a:solidFill>
                <a:schemeClr val="bg1"/>
              </a:solidFill>
            </a:endParaRPr>
          </a:p>
          <a:p>
            <a:r>
              <a:rPr lang="en-NZ" sz="3200" b="1" dirty="0" smtClean="0">
                <a:solidFill>
                  <a:schemeClr val="bg1"/>
                </a:solidFill>
              </a:rPr>
              <a:t>https</a:t>
            </a:r>
            <a:r>
              <a:rPr lang="en-NZ" sz="3200" b="1" dirty="0">
                <a:solidFill>
                  <a:schemeClr val="bg1"/>
                </a:solidFill>
              </a:rPr>
              <a:t>://</a:t>
            </a:r>
            <a:r>
              <a:rPr lang="en-NZ" sz="3200" b="1" dirty="0" smtClean="0">
                <a:solidFill>
                  <a:schemeClr val="bg1"/>
                </a:solidFill>
              </a:rPr>
              <a:t>technet.microsoft.com/en-us/windows-server-docs/identity/ad-fs/ad-fs-development</a:t>
            </a:r>
          </a:p>
          <a:p>
            <a:endParaRPr lang="en-NZ" sz="3200" b="1" dirty="0">
              <a:solidFill>
                <a:schemeClr val="bg1"/>
              </a:solidFill>
            </a:endParaRPr>
          </a:p>
          <a:p>
            <a:r>
              <a:rPr lang="en-NZ" sz="3200" b="1" dirty="0" smtClean="0">
                <a:solidFill>
                  <a:schemeClr val="bg1"/>
                </a:solidFill>
              </a:rPr>
              <a:t>OInspector - https</a:t>
            </a:r>
            <a:r>
              <a:rPr lang="en-NZ" sz="3200" b="1" dirty="0">
                <a:solidFill>
                  <a:schemeClr val="bg1"/>
                </a:solidFill>
              </a:rPr>
              <a:t>://github.com/vibronet/OInspector/tree/dev</a:t>
            </a:r>
            <a:endParaRPr lang="en-NZ" sz="3200" b="1" dirty="0" smtClean="0">
              <a:solidFill>
                <a:schemeClr val="bg1"/>
              </a:solidFill>
            </a:endParaRPr>
          </a:p>
          <a:p>
            <a:endParaRPr lang="en-NZ" sz="3200" dirty="0">
              <a:solidFill>
                <a:schemeClr val="bg1"/>
              </a:solidFill>
            </a:endParaRPr>
          </a:p>
        </p:txBody>
      </p:sp>
    </p:spTree>
    <p:extLst>
      <p:ext uri="{BB962C8B-B14F-4D97-AF65-F5344CB8AC3E}">
        <p14:creationId xmlns:p14="http://schemas.microsoft.com/office/powerpoint/2010/main" val="752418650"/>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Resources</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5404556"/>
          </a:xfrm>
        </p:spPr>
        <p:txBody>
          <a:bodyPr/>
          <a:lstStyle/>
          <a:p>
            <a:endParaRPr lang="en-NZ" sz="3200" b="1" dirty="0" smtClean="0">
              <a:solidFill>
                <a:schemeClr val="bg1"/>
              </a:solidFill>
            </a:endParaRPr>
          </a:p>
          <a:p>
            <a:r>
              <a:rPr lang="en-NZ" sz="3200" b="1" dirty="0">
                <a:solidFill>
                  <a:schemeClr val="bg1"/>
                </a:solidFill>
              </a:rPr>
              <a:t>A Guide To OAuth 2.0 Grants - https://alexbilbie.com/guide-to-oauth-2-grants/</a:t>
            </a:r>
          </a:p>
          <a:p>
            <a:endParaRPr lang="en-NZ" sz="3200" b="1" dirty="0" smtClean="0">
              <a:solidFill>
                <a:schemeClr val="bg1"/>
              </a:solidFill>
            </a:endParaRPr>
          </a:p>
          <a:p>
            <a:r>
              <a:rPr lang="en-NZ" sz="3200" b="1" dirty="0" smtClean="0">
                <a:solidFill>
                  <a:schemeClr val="bg1"/>
                </a:solidFill>
              </a:rPr>
              <a:t>NuGet Package Explorer - https://github.com/NuGetPackageExplorer/NuGetPackageExplorer</a:t>
            </a:r>
          </a:p>
          <a:p>
            <a:endParaRPr lang="en-NZ" sz="3200" b="1" dirty="0" smtClean="0">
              <a:solidFill>
                <a:schemeClr val="bg1"/>
              </a:solidFill>
            </a:endParaRPr>
          </a:p>
          <a:p>
            <a:endParaRPr lang="en-NZ" sz="3200" b="1" dirty="0">
              <a:solidFill>
                <a:schemeClr val="bg1"/>
              </a:solidFill>
            </a:endParaRPr>
          </a:p>
          <a:p>
            <a:endParaRPr lang="en-NZ" sz="3200" b="1" dirty="0" smtClean="0">
              <a:solidFill>
                <a:schemeClr val="bg1"/>
              </a:solidFill>
            </a:endParaRPr>
          </a:p>
          <a:p>
            <a:endParaRPr lang="en-NZ" sz="3200" b="1" dirty="0">
              <a:solidFill>
                <a:schemeClr val="bg1"/>
              </a:solidFill>
            </a:endParaRPr>
          </a:p>
        </p:txBody>
      </p:sp>
    </p:spTree>
    <p:extLst>
      <p:ext uri="{BB962C8B-B14F-4D97-AF65-F5344CB8AC3E}">
        <p14:creationId xmlns:p14="http://schemas.microsoft.com/office/powerpoint/2010/main" val="1303179277"/>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Identity Sessions</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8913209"/>
          </a:xfrm>
        </p:spPr>
        <p:txBody>
          <a:bodyPr/>
          <a:lstStyle/>
          <a:p>
            <a:r>
              <a:rPr lang="en-NZ" sz="3200" b="1" dirty="0">
                <a:solidFill>
                  <a:schemeClr val="bg1"/>
                </a:solidFill>
              </a:rPr>
              <a:t>A lap around Azure AD B2C for developers (Business to Consumer) [M305</a:t>
            </a:r>
            <a:r>
              <a:rPr lang="en-NZ" sz="3200" b="1" dirty="0" smtClean="0">
                <a:solidFill>
                  <a:schemeClr val="bg1"/>
                </a:solidFill>
              </a:rPr>
              <a:t>] - </a:t>
            </a:r>
            <a:r>
              <a:rPr lang="en-NZ" sz="3200" b="1" dirty="0">
                <a:solidFill>
                  <a:schemeClr val="bg1"/>
                </a:solidFill>
              </a:rPr>
              <a:t>Tue 25 Oct, 2:55 PM  </a:t>
            </a:r>
            <a:endParaRPr lang="en-NZ" sz="3200" b="1" dirty="0" smtClean="0">
              <a:solidFill>
                <a:schemeClr val="bg1"/>
              </a:solidFill>
            </a:endParaRPr>
          </a:p>
          <a:p>
            <a:r>
              <a:rPr lang="en-NZ" sz="3200" b="1" dirty="0">
                <a:solidFill>
                  <a:schemeClr val="bg1"/>
                </a:solidFill>
              </a:rPr>
              <a:t>Identity; What you need to know to be in the Microsoft Cloud [M209</a:t>
            </a:r>
            <a:r>
              <a:rPr lang="en-NZ" sz="3200" b="1" dirty="0" smtClean="0">
                <a:solidFill>
                  <a:schemeClr val="bg1"/>
                </a:solidFill>
              </a:rPr>
              <a:t>] - </a:t>
            </a:r>
            <a:r>
              <a:rPr lang="en-NZ" sz="3200" b="1" dirty="0">
                <a:solidFill>
                  <a:schemeClr val="bg1"/>
                </a:solidFill>
              </a:rPr>
              <a:t>Tue 25 Oct, 4:15 PM  </a:t>
            </a:r>
            <a:endParaRPr lang="en-NZ" sz="3200" b="1" dirty="0" smtClean="0">
              <a:solidFill>
                <a:schemeClr val="bg1"/>
              </a:solidFill>
            </a:endParaRPr>
          </a:p>
          <a:p>
            <a:r>
              <a:rPr lang="en-NZ" sz="3200" b="1" dirty="0">
                <a:solidFill>
                  <a:schemeClr val="bg1"/>
                </a:solidFill>
              </a:rPr>
              <a:t>Deep Dive into the Microsoft Graph API [M331</a:t>
            </a:r>
            <a:r>
              <a:rPr lang="en-NZ" sz="3200" b="1" dirty="0" smtClean="0">
                <a:solidFill>
                  <a:schemeClr val="bg1"/>
                </a:solidFill>
              </a:rPr>
              <a:t>] - </a:t>
            </a:r>
            <a:r>
              <a:rPr lang="en-NZ" sz="3200" b="1" dirty="0">
                <a:solidFill>
                  <a:schemeClr val="bg1"/>
                </a:solidFill>
              </a:rPr>
              <a:t>Wed 26 Oct, 1:40 PM  </a:t>
            </a:r>
            <a:endParaRPr lang="en-NZ" sz="3200" b="1" dirty="0" smtClean="0">
              <a:solidFill>
                <a:schemeClr val="bg1"/>
              </a:solidFill>
            </a:endParaRPr>
          </a:p>
          <a:p>
            <a:r>
              <a:rPr lang="en-NZ" sz="3200" b="1" dirty="0">
                <a:solidFill>
                  <a:schemeClr val="bg1"/>
                </a:solidFill>
              </a:rPr>
              <a:t>Integrating OpenID Connect / OAuth2 with Azure AD and ADFS [M337</a:t>
            </a:r>
            <a:r>
              <a:rPr lang="en-NZ" sz="3200" b="1" dirty="0" smtClean="0">
                <a:solidFill>
                  <a:schemeClr val="bg1"/>
                </a:solidFill>
              </a:rPr>
              <a:t>] - </a:t>
            </a:r>
            <a:r>
              <a:rPr lang="en-NZ" sz="3200" b="1" dirty="0">
                <a:solidFill>
                  <a:schemeClr val="bg1"/>
                </a:solidFill>
              </a:rPr>
              <a:t>Wed 26 Oct, 2:55 PM </a:t>
            </a:r>
            <a:endParaRPr lang="en-NZ" sz="3200" b="1" dirty="0" smtClean="0">
              <a:solidFill>
                <a:schemeClr val="bg1"/>
              </a:solidFill>
            </a:endParaRPr>
          </a:p>
          <a:p>
            <a:r>
              <a:rPr lang="en-NZ" sz="3200" b="1" dirty="0">
                <a:solidFill>
                  <a:schemeClr val="bg1"/>
                </a:solidFill>
              </a:rPr>
              <a:t>A world without passwords: building a more secure web [M362</a:t>
            </a:r>
            <a:r>
              <a:rPr lang="en-NZ" sz="3200" b="1" dirty="0" smtClean="0">
                <a:solidFill>
                  <a:schemeClr val="bg1"/>
                </a:solidFill>
              </a:rPr>
              <a:t>] - </a:t>
            </a:r>
            <a:r>
              <a:rPr lang="en-NZ" sz="3200" b="1" dirty="0">
                <a:solidFill>
                  <a:schemeClr val="bg1"/>
                </a:solidFill>
              </a:rPr>
              <a:t>Thu 27 Oct, 1:40 PM  </a:t>
            </a:r>
          </a:p>
          <a:p>
            <a:endParaRPr lang="en-NZ" sz="3200" b="1" dirty="0"/>
          </a:p>
          <a:p>
            <a:endParaRPr lang="en-NZ" sz="3200" b="1" dirty="0"/>
          </a:p>
          <a:p>
            <a:endParaRPr lang="en-NZ" sz="3200" b="1" dirty="0"/>
          </a:p>
          <a:p>
            <a:endParaRPr lang="en-NZ" sz="3200" b="1" dirty="0"/>
          </a:p>
          <a:p>
            <a:endParaRPr lang="en-NZ" sz="3200" dirty="0">
              <a:solidFill>
                <a:schemeClr val="bg1"/>
              </a:solidFill>
            </a:endParaRPr>
          </a:p>
          <a:p>
            <a:endParaRPr lang="en-NZ" sz="3200" dirty="0" smtClean="0">
              <a:solidFill>
                <a:schemeClr val="bg1"/>
              </a:solidFill>
            </a:endParaRPr>
          </a:p>
          <a:p>
            <a:endParaRPr lang="en-NZ" sz="3200" dirty="0">
              <a:solidFill>
                <a:schemeClr val="bg1"/>
              </a:solidFill>
            </a:endParaRPr>
          </a:p>
        </p:txBody>
      </p:sp>
    </p:spTree>
    <p:extLst>
      <p:ext uri="{BB962C8B-B14F-4D97-AF65-F5344CB8AC3E}">
        <p14:creationId xmlns:p14="http://schemas.microsoft.com/office/powerpoint/2010/main" val="1461196535"/>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NZ" dirty="0" smtClean="0">
                <a:solidFill>
                  <a:schemeClr val="bg1"/>
                </a:solidFill>
              </a:rPr>
              <a:t>Attribution</a:t>
            </a:r>
            <a:endParaRPr lang="en-NZ" dirty="0">
              <a:solidFill>
                <a:schemeClr val="bg1"/>
              </a:solidFill>
            </a:endParaRPr>
          </a:p>
        </p:txBody>
      </p:sp>
      <p:sp>
        <p:nvSpPr>
          <p:cNvPr id="14" name="Text Placeholder 13"/>
          <p:cNvSpPr>
            <a:spLocks noGrp="1"/>
          </p:cNvSpPr>
          <p:nvPr>
            <p:ph type="body" sz="quarter" idx="10"/>
          </p:nvPr>
        </p:nvSpPr>
        <p:spPr>
          <a:xfrm>
            <a:off x="274638" y="1212850"/>
            <a:ext cx="11887200" cy="4961358"/>
          </a:xfrm>
        </p:spPr>
        <p:txBody>
          <a:bodyPr/>
          <a:lstStyle/>
          <a:p>
            <a:r>
              <a:rPr lang="en-NZ" sz="3200" dirty="0" smtClean="0">
                <a:solidFill>
                  <a:schemeClr val="bg1"/>
                </a:solidFill>
              </a:rPr>
              <a:t>Icon by Madebyoliver from flaticon.com</a:t>
            </a:r>
          </a:p>
          <a:p>
            <a:r>
              <a:rPr lang="en-NZ" sz="3200" dirty="0" smtClean="0">
                <a:solidFill>
                  <a:schemeClr val="bg1"/>
                </a:solidFill>
              </a:rPr>
              <a:t>Icon by Freepik from flaticon.com</a:t>
            </a:r>
          </a:p>
          <a:p>
            <a:r>
              <a:rPr lang="en-NZ" sz="3200" dirty="0" smtClean="0">
                <a:solidFill>
                  <a:schemeClr val="bg1"/>
                </a:solidFill>
              </a:rPr>
              <a:t>Icon by Hanan from flaticon.com</a:t>
            </a:r>
          </a:p>
          <a:p>
            <a:r>
              <a:rPr lang="en-NZ" sz="3200" dirty="0" smtClean="0">
                <a:solidFill>
                  <a:schemeClr val="bg1"/>
                </a:solidFill>
              </a:rPr>
              <a:t>Icon by </a:t>
            </a:r>
            <a:r>
              <a:rPr lang="en-NZ" sz="3200" dirty="0" err="1" smtClean="0">
                <a:solidFill>
                  <a:schemeClr val="bg1"/>
                </a:solidFill>
              </a:rPr>
              <a:t>Appzgear</a:t>
            </a:r>
            <a:r>
              <a:rPr lang="en-NZ" sz="3200" dirty="0" smtClean="0">
                <a:solidFill>
                  <a:schemeClr val="bg1"/>
                </a:solidFill>
              </a:rPr>
              <a:t> from flaticon.com</a:t>
            </a:r>
          </a:p>
          <a:p>
            <a:r>
              <a:rPr lang="en-NZ" sz="3200" dirty="0" smtClean="0">
                <a:solidFill>
                  <a:schemeClr val="bg1"/>
                </a:solidFill>
              </a:rPr>
              <a:t>Icon by Dave Gandy from flaticon.com</a:t>
            </a:r>
          </a:p>
          <a:p>
            <a:endParaRPr lang="en-NZ" sz="3200" dirty="0" smtClean="0">
              <a:solidFill>
                <a:schemeClr val="bg1"/>
              </a:solidFill>
            </a:endParaRPr>
          </a:p>
          <a:p>
            <a:endParaRPr lang="en-NZ" sz="3200" dirty="0">
              <a:solidFill>
                <a:schemeClr val="bg1"/>
              </a:solidFill>
            </a:endParaRPr>
          </a:p>
          <a:p>
            <a:endParaRPr lang="en-NZ" sz="3200" dirty="0" smtClean="0">
              <a:solidFill>
                <a:schemeClr val="bg1"/>
              </a:solidFill>
            </a:endParaRPr>
          </a:p>
          <a:p>
            <a:endParaRPr lang="en-NZ" sz="3200" dirty="0">
              <a:solidFill>
                <a:schemeClr val="bg1"/>
              </a:solidFill>
            </a:endParaRPr>
          </a:p>
        </p:txBody>
      </p:sp>
    </p:spTree>
    <p:extLst>
      <p:ext uri="{BB962C8B-B14F-4D97-AF65-F5344CB8AC3E}">
        <p14:creationId xmlns:p14="http://schemas.microsoft.com/office/powerpoint/2010/main" val="28033570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Preferred text layout (no bullets)</a:t>
            </a:r>
          </a:p>
        </p:txBody>
      </p:sp>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Main topic 2: size 40pt</a:t>
            </a:r>
          </a:p>
          <a:p>
            <a:pPr lvl="1"/>
            <a:r>
              <a:rPr lang="en-US" dirty="0"/>
              <a:t>Size 20pt for the subtopics</a:t>
            </a:r>
          </a:p>
          <a:p>
            <a:pPr lvl="1"/>
            <a:r>
              <a:rPr lang="en-US" dirty="0"/>
              <a:t>Size 20pt for the subtopics</a:t>
            </a:r>
          </a:p>
          <a:p>
            <a:r>
              <a:rPr lang="en-US" dirty="0"/>
              <a:t>Main topic 3: size 40pt</a:t>
            </a:r>
          </a:p>
          <a:p>
            <a:pPr lvl="1"/>
            <a:r>
              <a:rPr lang="en-US" dirty="0"/>
              <a:t>Size 20pt for the subtopics</a:t>
            </a:r>
          </a:p>
          <a:p>
            <a:pPr lvl="1"/>
            <a:r>
              <a:rPr lang="en-US" dirty="0"/>
              <a:t>Size 20pt for the subtopics</a:t>
            </a:r>
          </a:p>
        </p:txBody>
      </p:sp>
    </p:spTree>
    <p:extLst>
      <p:ext uri="{BB962C8B-B14F-4D97-AF65-F5344CB8AC3E}">
        <p14:creationId xmlns:p14="http://schemas.microsoft.com/office/powerpoint/2010/main" val="164291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261904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525034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2384810534"/>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114727069"/>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666421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9" name="Picture Placeholder 8"/>
          <p:cNvSpPr>
            <a:spLocks noGrp="1"/>
          </p:cNvSpPr>
          <p:nvPr>
            <p:ph type="pic" sz="quarter" idx="10"/>
          </p:nvPr>
        </p:nvSpPr>
        <p:spPr/>
      </p:sp>
    </p:spTree>
    <p:extLst>
      <p:ext uri="{BB962C8B-B14F-4D97-AF65-F5344CB8AC3E}">
        <p14:creationId xmlns:p14="http://schemas.microsoft.com/office/powerpoint/2010/main" val="3716880797"/>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2132773870"/>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69070997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0661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239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Main topic 2: size 40pt</a:t>
            </a:r>
          </a:p>
          <a:p>
            <a:pPr lvl="1"/>
            <a:r>
              <a:rPr lang="en-US" dirty="0"/>
              <a:t>Size 20pt for the subtopics</a:t>
            </a:r>
          </a:p>
          <a:p>
            <a:pPr lvl="1"/>
            <a:r>
              <a:rPr lang="en-US" dirty="0"/>
              <a:t>Size 20pt for the subtopics</a:t>
            </a:r>
          </a:p>
          <a:p>
            <a:r>
              <a:rPr lang="en-US" dirty="0"/>
              <a:t>Main topic 3: size 40pt</a:t>
            </a:r>
          </a:p>
          <a:p>
            <a:pPr lvl="1"/>
            <a:r>
              <a:rPr lang="en-US" dirty="0"/>
              <a:t>Size 20pt for the subtopics</a:t>
            </a:r>
          </a:p>
          <a:p>
            <a:pPr lvl="1"/>
            <a:r>
              <a:rPr lang="en-US" dirty="0"/>
              <a:t>Size 20pt for the subtopics</a:t>
            </a:r>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2929">
                      <a:schemeClr val="bg1"/>
                    </a:gs>
                    <a:gs pos="8000">
                      <a:schemeClr val="bg1"/>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2929">
                      <a:schemeClr val="bg1"/>
                    </a:gs>
                    <a:gs pos="8000">
                      <a:schemeClr val="bg1"/>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2929">
                      <a:schemeClr val="bg1"/>
                    </a:gs>
                    <a:gs pos="8000">
                      <a:schemeClr val="bg1"/>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2929">
                      <a:schemeClr val="bg1"/>
                    </a:gs>
                    <a:gs pos="8000">
                      <a:schemeClr val="bg1"/>
                    </a:gs>
                  </a:gsLst>
                  <a:lin ang="5400000" scaled="0"/>
                </a:gradFill>
                <a:ea typeface="Segoe UI" pitchFamily="34" charset="0"/>
                <a:cs typeface="Segoe UI" pitchFamily="34" charset="0"/>
              </a:rPr>
              <a:t>Next click the Home tab, and then on the “</a:t>
            </a:r>
            <a:r>
              <a:rPr lang="en-US" sz="1400" u="sng" dirty="0">
                <a:gradFill>
                  <a:gsLst>
                    <a:gs pos="2929">
                      <a:schemeClr val="bg1"/>
                    </a:gs>
                    <a:gs pos="8000">
                      <a:schemeClr val="bg1"/>
                    </a:gs>
                  </a:gsLst>
                  <a:lin ang="5400000" scaled="0"/>
                </a:gradFill>
                <a:ea typeface="Segoe UI" pitchFamily="34" charset="0"/>
                <a:cs typeface="Segoe UI" pitchFamily="34" charset="0"/>
              </a:rPr>
              <a:t>Decrease List level</a:t>
            </a:r>
            <a:r>
              <a:rPr lang="en-US" sz="1400" dirty="0">
                <a:gradFill>
                  <a:gsLst>
                    <a:gs pos="2929">
                      <a:schemeClr val="bg1"/>
                    </a:gs>
                    <a:gs pos="8000">
                      <a:schemeClr val="bg1"/>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2929">
                      <a:schemeClr val="bg1"/>
                    </a:gs>
                    <a:gs pos="8000">
                      <a:schemeClr val="bg1"/>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2929">
                      <a:schemeClr val="bg1"/>
                    </a:gs>
                    <a:gs pos="8000">
                      <a:schemeClr val="bg1"/>
                    </a:gs>
                  </a:gsLst>
                  <a:lin ang="5400000" scaled="0"/>
                </a:gradFill>
                <a:ea typeface="Segoe UI" pitchFamily="34" charset="0"/>
                <a:cs typeface="Segoe UI" pitchFamily="34" charset="0"/>
              </a:rPr>
              <a:t>Increase List Level</a:t>
            </a:r>
            <a:r>
              <a:rPr lang="en-US" sz="1400" dirty="0">
                <a:gradFill>
                  <a:gsLst>
                    <a:gs pos="2929">
                      <a:schemeClr val="bg1"/>
                    </a:gs>
                    <a:gs pos="8000">
                      <a:schemeClr val="bg1"/>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2929">
                      <a:schemeClr val="bg1"/>
                    </a:gs>
                    <a:gs pos="8000">
                      <a:schemeClr val="bg1"/>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257079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 Placeholder 5"/>
          <p:cNvSpPr txBox="1">
            <a:spLocks/>
          </p:cNvSpPr>
          <p:nvPr/>
        </p:nvSpPr>
        <p:spPr>
          <a:xfrm>
            <a:off x="5186156" y="4001318"/>
            <a:ext cx="6858000" cy="1514261"/>
          </a:xfrm>
          <a:prstGeom prst="rect">
            <a:avLst/>
          </a:prstGeom>
        </p:spPr>
        <p:txBody>
          <a:bodyPr vert="horz" wrap="square" lIns="146304" tIns="91440" rIns="146304" bIns="91440"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0"/>
              </a:spcBef>
            </a:pPr>
            <a:r>
              <a:rPr lang="en-US" sz="2400" dirty="0">
                <a:gradFill>
                  <a:gsLst>
                    <a:gs pos="24779">
                      <a:srgbClr val="292929"/>
                    </a:gs>
                    <a:gs pos="52000">
                      <a:srgbClr val="292929"/>
                    </a:gs>
                  </a:gsLst>
                  <a:lin ang="5400000" scaled="1"/>
                </a:gradFill>
              </a:rPr>
              <a:t>From your PC or Tablet visit My Ignite at </a:t>
            </a:r>
            <a:r>
              <a:rPr lang="en-US" sz="2400" dirty="0">
                <a:gradFill>
                  <a:gsLst>
                    <a:gs pos="24779">
                      <a:srgbClr val="292929"/>
                    </a:gs>
                    <a:gs pos="52000">
                      <a:srgbClr val="292929"/>
                    </a:gs>
                  </a:gsLst>
                  <a:lin ang="5400000" scaled="1"/>
                </a:gradFill>
                <a:hlinkClick r:id="rId3"/>
              </a:rPr>
              <a:t>http://msignite.nz/my-ignite</a:t>
            </a:r>
            <a:r>
              <a:rPr lang="en-US" sz="2400" dirty="0">
                <a:gradFill>
                  <a:gsLst>
                    <a:gs pos="24779">
                      <a:srgbClr val="292929"/>
                    </a:gs>
                    <a:gs pos="52000">
                      <a:srgbClr val="292929"/>
                    </a:gs>
                  </a:gsLst>
                  <a:lin ang="5400000" scaled="1"/>
                </a:gradFill>
              </a:rPr>
              <a:t> </a:t>
            </a:r>
          </a:p>
          <a:p>
            <a:pPr defTabSz="932742">
              <a:spcBef>
                <a:spcPct val="0"/>
              </a:spcBef>
            </a:pPr>
            <a:endParaRPr lang="en-US" sz="2400" dirty="0">
              <a:gradFill>
                <a:gsLst>
                  <a:gs pos="24779">
                    <a:srgbClr val="292929"/>
                  </a:gs>
                  <a:gs pos="52000">
                    <a:srgbClr val="292929"/>
                  </a:gs>
                </a:gsLst>
                <a:lin ang="5400000" scaled="1"/>
              </a:gradFill>
            </a:endParaRPr>
          </a:p>
          <a:p>
            <a:pPr defTabSz="932742">
              <a:spcBef>
                <a:spcPct val="0"/>
              </a:spcBef>
            </a:pPr>
            <a:endParaRPr lang="en-US" sz="2400" dirty="0">
              <a:gradFill>
                <a:gsLst>
                  <a:gs pos="24779">
                    <a:srgbClr val="292929"/>
                  </a:gs>
                  <a:gs pos="52000">
                    <a:srgbClr val="292929"/>
                  </a:gs>
                </a:gsLst>
                <a:lin ang="5400000" scaled="1"/>
              </a:gradFill>
              <a:latin typeface="+mn-lt"/>
            </a:endParaRPr>
          </a:p>
        </p:txBody>
      </p:sp>
      <p:sp>
        <p:nvSpPr>
          <p:cNvPr id="11" name="Title 1"/>
          <p:cNvSpPr txBox="1">
            <a:spLocks/>
          </p:cNvSpPr>
          <p:nvPr/>
        </p:nvSpPr>
        <p:spPr>
          <a:xfrm>
            <a:off x="5066109" y="295274"/>
            <a:ext cx="7098094" cy="915989"/>
          </a:xfrm>
          <a:prstGeom prst="rect">
            <a:avLst/>
          </a:prstGeom>
        </p:spPr>
        <p:txBody>
          <a:bodyPr lIns="182880" tIns="146304" rIns="182880" bIns="146304"/>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80000"/>
              </a:lnSpc>
            </a:pPr>
            <a:r>
              <a:rPr sz="4000" dirty="0">
                <a:gradFill>
                  <a:gsLst>
                    <a:gs pos="24779">
                      <a:srgbClr val="292929"/>
                    </a:gs>
                    <a:gs pos="52000">
                      <a:srgbClr val="292929"/>
                    </a:gs>
                  </a:gsLst>
                  <a:lin ang="5400000" scaled="1"/>
                </a:gradFill>
              </a:rPr>
              <a:t>Please evaluate this session for the chance to instantly win great prizes like Surface Pro 4 and the brand new Xbox One S!</a:t>
            </a:r>
          </a:p>
          <a:p>
            <a:pPr>
              <a:lnSpc>
                <a:spcPct val="80000"/>
              </a:lnSpc>
            </a:pPr>
            <a:endParaRPr sz="4000" dirty="0">
              <a:gradFill>
                <a:gsLst>
                  <a:gs pos="24779">
                    <a:srgbClr val="292929"/>
                  </a:gs>
                  <a:gs pos="52000">
                    <a:srgbClr val="292929"/>
                  </a:gs>
                </a:gsLst>
                <a:lin ang="5400000" scaled="1"/>
              </a:gradFill>
            </a:endParaRPr>
          </a:p>
          <a:p>
            <a:pPr>
              <a:lnSpc>
                <a:spcPct val="80000"/>
              </a:lnSpc>
            </a:pPr>
            <a:r>
              <a:rPr lang="en-US" sz="3200" dirty="0">
                <a:gradFill>
                  <a:gsLst>
                    <a:gs pos="24779">
                      <a:srgbClr val="292929"/>
                    </a:gs>
                    <a:gs pos="52000">
                      <a:srgbClr val="292929"/>
                    </a:gs>
                  </a:gsLst>
                  <a:lin ang="5400000" scaled="1"/>
                </a:gradFill>
              </a:rPr>
              <a:t>Your feedback is important to us!</a:t>
            </a:r>
            <a:endParaRPr sz="3600" dirty="0">
              <a:gradFill>
                <a:gsLst>
                  <a:gs pos="24779">
                    <a:srgbClr val="292929"/>
                  </a:gs>
                  <a:gs pos="52000">
                    <a:srgbClr val="292929"/>
                  </a:gs>
                </a:gsLst>
                <a:lin ang="5400000" scaled="1"/>
              </a:gradFill>
            </a:endParaRPr>
          </a:p>
        </p:txBody>
      </p:sp>
      <p:pic>
        <p:nvPicPr>
          <p:cNvPr id="14" name="Picture 13"/>
          <p:cNvPicPr>
            <a:picLocks noChangeAspect="1"/>
          </p:cNvPicPr>
          <p:nvPr/>
        </p:nvPicPr>
        <p:blipFill>
          <a:blip r:embed="rId4"/>
          <a:stretch>
            <a:fillRect/>
          </a:stretch>
        </p:blipFill>
        <p:spPr>
          <a:xfrm>
            <a:off x="0" y="1002"/>
            <a:ext cx="4925696" cy="6993154"/>
          </a:xfrm>
          <a:prstGeom prst="rect">
            <a:avLst/>
          </a:prstGeom>
        </p:spPr>
      </p:pic>
    </p:spTree>
    <p:extLst>
      <p:ext uri="{BB962C8B-B14F-4D97-AF65-F5344CB8AC3E}">
        <p14:creationId xmlns:p14="http://schemas.microsoft.com/office/powerpoint/2010/main" val="14493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2.xml><?xml version="1.0" encoding="utf-8"?>
<a:theme xmlns:a="http://schemas.openxmlformats.org/drawingml/2006/main" name="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NZ-Template.potx" id="{B82A6423-87EC-4156-AD48-16AF7B4E7DD9}" vid="{E026FF60-C496-4169-B733-22AC8D34ACE3}"/>
    </a:ext>
  </a:ext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Microsoft_Ignite_2016_16x9_Template_draft</Template>
  <TotalTime>0</TotalTime>
  <Words>3196</Words>
  <Application>Microsoft Office PowerPoint</Application>
  <PresentationFormat>Custom</PresentationFormat>
  <Paragraphs>541</Paragraphs>
  <Slides>91</Slides>
  <Notes>33</Notes>
  <HiddenSlides>39</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91</vt:i4>
      </vt:variant>
    </vt:vector>
  </HeadingPairs>
  <TitlesOfParts>
    <vt:vector size="100" baseType="lpstr">
      <vt:lpstr>Arial</vt:lpstr>
      <vt:lpstr>Consolas</vt:lpstr>
      <vt:lpstr>Segoe UI</vt:lpstr>
      <vt:lpstr>Segoe UI Light</vt:lpstr>
      <vt:lpstr>Wingdings</vt:lpstr>
      <vt:lpstr>5-50002_Ignite_Breakout_Template</vt:lpstr>
      <vt:lpstr>TechEd_NZ_2013_Template</vt:lpstr>
      <vt:lpstr>1_5-50002_Ignite_Breakout_Template</vt:lpstr>
      <vt:lpstr>Image</vt:lpstr>
      <vt:lpstr>Microsoft Ignite NZ</vt:lpstr>
      <vt:lpstr>Integrating OpenID Connect &amp; OAuth2 with Azure AD and ADFS</vt:lpstr>
      <vt:lpstr>Deadlines &amp; Resources</vt:lpstr>
      <vt:lpstr>Scrub Checklist</vt:lpstr>
      <vt:lpstr>PowerPoint Presentation</vt:lpstr>
      <vt:lpstr>PowerPoint Presentation</vt:lpstr>
      <vt:lpstr>Preferred text layout (no bullets)</vt:lpstr>
      <vt:lpstr>Preferred text layout (no bullets)</vt:lpstr>
      <vt:lpstr>Adjusting list levels</vt:lpstr>
      <vt:lpstr>Bullet points layout with subtitle Subtitle</vt:lpstr>
      <vt:lpstr>Customer evidence slide</vt:lpstr>
      <vt:lpstr>Slide palette info</vt:lpstr>
      <vt:lpstr>PowerPoint Presentation</vt:lpstr>
      <vt:lpstr>PowerPoint Presentation</vt:lpstr>
      <vt:lpstr>Modern authentication</vt:lpstr>
      <vt:lpstr>Modern authentication</vt:lpstr>
      <vt:lpstr>Modern authentication</vt:lpstr>
      <vt:lpstr>Modern authentication</vt:lpstr>
      <vt:lpstr>Overview</vt:lpstr>
      <vt:lpstr>Azure AD / ADFS</vt:lpstr>
      <vt:lpstr>PowerPoint Presentation</vt:lpstr>
      <vt:lpstr>PowerPoint Presentation</vt:lpstr>
      <vt:lpstr>Azure AD and ADFS</vt:lpstr>
      <vt:lpstr>Azure AD and ADFS</vt:lpstr>
      <vt:lpstr>Differences between Azure AD and ADFS</vt:lpstr>
      <vt:lpstr>Differences between Azure AD and ADFS</vt:lpstr>
      <vt:lpstr>Differences between Azure AD and ADFS</vt:lpstr>
      <vt:lpstr>Before OAuth</vt:lpstr>
      <vt:lpstr>OIDC / OAuth 2.0</vt:lpstr>
      <vt:lpstr>PowerPoint Presentation</vt:lpstr>
      <vt:lpstr>OIDC and OAuth 2.0</vt:lpstr>
      <vt:lpstr>OIDC and OAuth 2.0</vt:lpstr>
      <vt:lpstr>OIDC and OAuth 2.0</vt:lpstr>
      <vt:lpstr>OIDC and OAuth 2.0</vt:lpstr>
      <vt:lpstr>OIDC and OAuth 2.0</vt:lpstr>
      <vt:lpstr>OIDC and OAuth 2.0 Tokens</vt:lpstr>
      <vt:lpstr>The OIDC / OAuth 2.0 Endpoints</vt:lpstr>
      <vt:lpstr>The endpoints</vt:lpstr>
      <vt:lpstr>OIDC and OAuth 2.0 endpoints</vt:lpstr>
      <vt:lpstr>The profiles</vt:lpstr>
      <vt:lpstr>OIDC and OAuth 2.0 Flows</vt:lpstr>
      <vt:lpstr>Manipulate (A)AD using API</vt:lpstr>
      <vt:lpstr>PowerPoint Presentation</vt:lpstr>
      <vt:lpstr>PowerPoint Presentation</vt:lpstr>
      <vt:lpstr>PowerPoint Presentation</vt:lpstr>
      <vt:lpstr>The stacks</vt:lpstr>
      <vt:lpstr>Demo</vt:lpstr>
      <vt:lpstr>PowerPoint Presentation</vt:lpstr>
      <vt:lpstr>PowerPoint Presentation</vt:lpstr>
      <vt:lpstr>OIDC and OAuth 2.0 Stacks</vt:lpstr>
      <vt:lpstr>PowerPoint Presentation</vt:lpstr>
      <vt:lpstr>PowerPoint Presentation</vt:lpstr>
      <vt:lpstr>PowerPoint Presentation</vt:lpstr>
      <vt:lpstr>Active Directory Authentication Library (ADAL)</vt:lpstr>
      <vt:lpstr>PowerPoint Presentation</vt:lpstr>
      <vt:lpstr>ADAL.NET</vt:lpstr>
      <vt:lpstr>Demo</vt:lpstr>
      <vt:lpstr>Use cases</vt:lpstr>
      <vt:lpstr>Authentication scenarios</vt:lpstr>
      <vt:lpstr>Authentication scenarios</vt:lpstr>
      <vt:lpstr>Demo</vt:lpstr>
      <vt:lpstr>Demo</vt:lpstr>
      <vt:lpstr>GET Authorize endpoint</vt:lpstr>
      <vt:lpstr>POST Token endpoint</vt:lpstr>
      <vt:lpstr>GET Resource (Userinfo) endpoint</vt:lpstr>
      <vt:lpstr>Demo</vt:lpstr>
      <vt:lpstr>Demo</vt:lpstr>
      <vt:lpstr>Summary – OWIN vs ADAL “signatures”</vt:lpstr>
      <vt:lpstr>PowerPoint Presentation</vt:lpstr>
      <vt:lpstr>OWIN</vt:lpstr>
      <vt:lpstr>ADAL</vt:lpstr>
      <vt:lpstr>Demo</vt:lpstr>
      <vt:lpstr>Demo</vt:lpstr>
      <vt:lpstr>#####</vt:lpstr>
      <vt:lpstr>Resources</vt:lpstr>
      <vt:lpstr>Resources</vt:lpstr>
      <vt:lpstr>Resources</vt:lpstr>
      <vt:lpstr>Identity Sessions</vt:lpstr>
      <vt:lpstr>Attribution</vt:lpstr>
      <vt:lpstr>Demo</vt:lpstr>
      <vt:lpstr>Demo</vt:lpstr>
      <vt:lpstr>Section title</vt:lpstr>
      <vt:lpstr>Section title</vt:lpstr>
      <vt:lpstr>Video</vt:lpstr>
      <vt:lpstr>Photo layout 1</vt:lpstr>
      <vt:lpstr>Section title</vt:lpstr>
      <vt:lpstr>Section title</vt:lpstr>
      <vt:lpstr>Software code slide</vt:lpstr>
      <vt:lpstr>Notes (hidden)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2016-07-14T12:34:12Z</dcterms:created>
  <dcterms:modified xsi:type="dcterms:W3CDTF">2016-10-18T07:36:17Z</dcterms:modified>
  <cp:category/>
</cp:coreProperties>
</file>